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Eczar Bold" charset="1" panose="02000603040300000004"/>
      <p:regular r:id="rId45"/>
    </p:embeddedFont>
    <p:embeddedFont>
      <p:font typeface="Raleway Bold" charset="1" panose="020B0803030101060003"/>
      <p:regular r:id="rId46"/>
    </p:embeddedFont>
    <p:embeddedFont>
      <p:font typeface="Canva Sans Bold" charset="1" panose="020B0803030501040103"/>
      <p:regular r:id="rId47"/>
    </p:embeddedFont>
    <p:embeddedFont>
      <p:font typeface="Eczar" charset="1" panose="02000603040300000004"/>
      <p:regular r:id="rId48"/>
    </p:embeddedFont>
    <p:embeddedFont>
      <p:font typeface="Canva Sans" charset="1" panose="020B0503030501040103"/>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4.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4.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4.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jpeg" Type="http://schemas.openxmlformats.org/officeDocument/2006/relationships/image"/><Relationship Id="rId6" Target="../media/image1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jpeg" Type="http://schemas.openxmlformats.org/officeDocument/2006/relationships/image"/><Relationship Id="rId6" Target="../media/image1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4433187" y="3602229"/>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4648">
            <a:off x="-1485900" y="262025"/>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505147" y="2720792"/>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4"/>
            <a:stretch>
              <a:fillRect l="0" t="0" r="0" b="0"/>
            </a:stretch>
          </a:blipFill>
        </p:spPr>
      </p:sp>
      <p:sp>
        <p:nvSpPr>
          <p:cNvPr name="TextBox 5" id="5"/>
          <p:cNvSpPr txBox="true"/>
          <p:nvPr/>
        </p:nvSpPr>
        <p:spPr>
          <a:xfrm rot="0">
            <a:off x="1255007" y="1265528"/>
            <a:ext cx="16667624" cy="2319667"/>
          </a:xfrm>
          <a:prstGeom prst="rect">
            <a:avLst/>
          </a:prstGeom>
        </p:spPr>
        <p:txBody>
          <a:bodyPr anchor="t" rtlCol="false" tIns="0" lIns="0" bIns="0" rIns="0">
            <a:spAutoFit/>
          </a:bodyPr>
          <a:lstStyle/>
          <a:p>
            <a:pPr algn="ctr">
              <a:lnSpc>
                <a:spcPts val="6097"/>
              </a:lnSpc>
            </a:pPr>
            <a:r>
              <a:rPr lang="en-US" b="true" sz="5301">
                <a:solidFill>
                  <a:srgbClr val="273384"/>
                </a:solidFill>
                <a:latin typeface="Eczar Bold"/>
                <a:ea typeface="Eczar Bold"/>
                <a:cs typeface="Eczar Bold"/>
                <a:sym typeface="Eczar Bold"/>
              </a:rPr>
              <a:t>SMART DEFEND : STRENGTHENING IOT SECURITY WITH ADVANCED MACHINE LEARNING TECHNIQUES.</a:t>
            </a:r>
          </a:p>
        </p:txBody>
      </p:sp>
      <p:sp>
        <p:nvSpPr>
          <p:cNvPr name="Freeform 6" id="6"/>
          <p:cNvSpPr/>
          <p:nvPr/>
        </p:nvSpPr>
        <p:spPr>
          <a:xfrm flipH="false" flipV="false" rot="-2700000">
            <a:off x="-1263475" y="2986530"/>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4"/>
            <a:stretch>
              <a:fillRect l="0" t="0" r="0" b="0"/>
            </a:stretch>
          </a:blipFill>
        </p:spPr>
      </p:sp>
      <p:sp>
        <p:nvSpPr>
          <p:cNvPr name="TextBox 7" id="7"/>
          <p:cNvSpPr txBox="true"/>
          <p:nvPr/>
        </p:nvSpPr>
        <p:spPr>
          <a:xfrm rot="0">
            <a:off x="2460625" y="3866021"/>
            <a:ext cx="13366751" cy="5796267"/>
          </a:xfrm>
          <a:prstGeom prst="rect">
            <a:avLst/>
          </a:prstGeom>
        </p:spPr>
        <p:txBody>
          <a:bodyPr anchor="t" rtlCol="false" tIns="0" lIns="0" bIns="0" rIns="0">
            <a:spAutoFit/>
          </a:bodyPr>
          <a:lstStyle/>
          <a:p>
            <a:pPr algn="ctr">
              <a:lnSpc>
                <a:spcPts val="5124"/>
              </a:lnSpc>
            </a:pPr>
            <a:r>
              <a:rPr lang="en-US" sz="3144" b="true">
                <a:solidFill>
                  <a:srgbClr val="000000"/>
                </a:solidFill>
                <a:latin typeface="Raleway Bold"/>
                <a:ea typeface="Raleway Bold"/>
                <a:cs typeface="Raleway Bold"/>
                <a:sym typeface="Raleway Bold"/>
              </a:rPr>
              <a:t>Presented by :-</a:t>
            </a:r>
          </a:p>
          <a:p>
            <a:pPr algn="ctr">
              <a:lnSpc>
                <a:spcPts val="5124"/>
              </a:lnSpc>
            </a:pPr>
            <a:r>
              <a:rPr lang="en-US" sz="3144" b="true">
                <a:solidFill>
                  <a:srgbClr val="000000"/>
                </a:solidFill>
                <a:latin typeface="Raleway Bold"/>
                <a:ea typeface="Raleway Bold"/>
                <a:cs typeface="Raleway Bold"/>
                <a:sym typeface="Raleway Bold"/>
              </a:rPr>
              <a:t>Joyline Rencita Dsouza            4SO20CS073</a:t>
            </a:r>
          </a:p>
          <a:p>
            <a:pPr algn="ctr">
              <a:lnSpc>
                <a:spcPts val="5124"/>
              </a:lnSpc>
            </a:pPr>
            <a:r>
              <a:rPr lang="en-US" sz="3144" b="true">
                <a:solidFill>
                  <a:srgbClr val="000000"/>
                </a:solidFill>
                <a:latin typeface="Raleway Bold"/>
                <a:ea typeface="Raleway Bold"/>
                <a:cs typeface="Raleway Bold"/>
                <a:sym typeface="Raleway Bold"/>
              </a:rPr>
              <a:t>Melanie Crystal Miranda         4SO20CS085</a:t>
            </a:r>
          </a:p>
          <a:p>
            <a:pPr algn="ctr">
              <a:lnSpc>
                <a:spcPts val="5124"/>
              </a:lnSpc>
            </a:pPr>
            <a:r>
              <a:rPr lang="en-US" sz="3144" b="true">
                <a:solidFill>
                  <a:srgbClr val="000000"/>
                </a:solidFill>
                <a:latin typeface="Raleway Bold"/>
                <a:ea typeface="Raleway Bold"/>
                <a:cs typeface="Raleway Bold"/>
                <a:sym typeface="Raleway Bold"/>
              </a:rPr>
              <a:t>Natasha Elizabeth Correia      4SO20CS092</a:t>
            </a:r>
          </a:p>
          <a:p>
            <a:pPr algn="ctr">
              <a:lnSpc>
                <a:spcPts val="5124"/>
              </a:lnSpc>
            </a:pPr>
          </a:p>
          <a:p>
            <a:pPr algn="ctr">
              <a:lnSpc>
                <a:spcPts val="5124"/>
              </a:lnSpc>
            </a:pPr>
            <a:r>
              <a:rPr lang="en-US" sz="3144" b="true">
                <a:solidFill>
                  <a:srgbClr val="000000"/>
                </a:solidFill>
                <a:latin typeface="Raleway Bold"/>
                <a:ea typeface="Raleway Bold"/>
                <a:cs typeface="Raleway Bold"/>
                <a:sym typeface="Raleway Bold"/>
              </a:rPr>
              <a:t>Under the Guidance of:-</a:t>
            </a:r>
          </a:p>
          <a:p>
            <a:pPr algn="ctr">
              <a:lnSpc>
                <a:spcPts val="5124"/>
              </a:lnSpc>
            </a:pPr>
            <a:r>
              <a:rPr lang="en-US" sz="3144" b="true">
                <a:solidFill>
                  <a:srgbClr val="000000"/>
                </a:solidFill>
                <a:latin typeface="Raleway Bold"/>
                <a:ea typeface="Raleway Bold"/>
                <a:cs typeface="Raleway Bold"/>
                <a:sym typeface="Raleway Bold"/>
              </a:rPr>
              <a:t>Dr Saumya Y M </a:t>
            </a:r>
          </a:p>
          <a:p>
            <a:pPr algn="ctr">
              <a:lnSpc>
                <a:spcPts val="5124"/>
              </a:lnSpc>
            </a:pPr>
            <a:r>
              <a:rPr lang="en-US" sz="3144" b="true">
                <a:solidFill>
                  <a:srgbClr val="000000"/>
                </a:solidFill>
                <a:latin typeface="Raleway Bold"/>
                <a:ea typeface="Raleway Bold"/>
                <a:cs typeface="Raleway Bold"/>
                <a:sym typeface="Raleway Bold"/>
              </a:rPr>
              <a:t>Associate Professor, </a:t>
            </a:r>
          </a:p>
          <a:p>
            <a:pPr algn="ctr">
              <a:lnSpc>
                <a:spcPts val="5124"/>
              </a:lnSpc>
            </a:pPr>
            <a:r>
              <a:rPr lang="en-US" b="true" sz="3144">
                <a:solidFill>
                  <a:srgbClr val="000000"/>
                </a:solidFill>
                <a:latin typeface="Raleway Bold"/>
                <a:ea typeface="Raleway Bold"/>
                <a:cs typeface="Raleway Bold"/>
                <a:sym typeface="Raleway Bold"/>
              </a:rPr>
              <a:t>Dept Of Computer Science, SJEC</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579636" y="352628"/>
            <a:ext cx="18333502" cy="963930"/>
          </a:xfrm>
          <a:prstGeom prst="rect">
            <a:avLst/>
          </a:prstGeom>
        </p:spPr>
        <p:txBody>
          <a:bodyPr anchor="t" rtlCol="false" tIns="0" lIns="0" bIns="0" rIns="0">
            <a:spAutoFit/>
          </a:bodyPr>
          <a:lstStyle/>
          <a:p>
            <a:pPr algn="ctr">
              <a:lnSpc>
                <a:spcPts val="3794"/>
              </a:lnSpc>
            </a:pPr>
            <a:r>
              <a:rPr lang="en-US" b="true" sz="3300" spc="-46">
                <a:solidFill>
                  <a:srgbClr val="000000"/>
                </a:solidFill>
                <a:latin typeface="Eczar Bold"/>
                <a:ea typeface="Eczar Bold"/>
                <a:cs typeface="Eczar Bold"/>
                <a:sym typeface="Eczar Bold"/>
              </a:rPr>
              <a:t>2.</a:t>
            </a:r>
            <a:r>
              <a:rPr lang="en-US" b="true" sz="3300" spc="-46">
                <a:solidFill>
                  <a:srgbClr val="000000"/>
                </a:solidFill>
                <a:latin typeface="Eczar Bold"/>
                <a:ea typeface="Eczar Bold"/>
                <a:cs typeface="Eczar Bold"/>
                <a:sym typeface="Eczar Bold"/>
              </a:rPr>
              <a:t>  A Novel Feature Selection Approach to Classify Intrusion Attacks in Network Communications</a:t>
            </a:r>
          </a:p>
        </p:txBody>
      </p:sp>
      <p:sp>
        <p:nvSpPr>
          <p:cNvPr name="TextBox 3" id="3"/>
          <p:cNvSpPr txBox="true"/>
          <p:nvPr/>
        </p:nvSpPr>
        <p:spPr>
          <a:xfrm rot="0">
            <a:off x="187107" y="1503007"/>
            <a:ext cx="17913786" cy="9231727"/>
          </a:xfrm>
          <a:prstGeom prst="rect">
            <a:avLst/>
          </a:prstGeom>
        </p:spPr>
        <p:txBody>
          <a:bodyPr anchor="t" rtlCol="false" tIns="0" lIns="0" bIns="0" rIns="0">
            <a:spAutoFit/>
          </a:bodyPr>
          <a:lstStyle/>
          <a:p>
            <a:pPr algn="just" marL="630687"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Problem addressed: </a:t>
            </a:r>
            <a:r>
              <a:rPr lang="en-US" sz="2921">
                <a:solidFill>
                  <a:srgbClr val="000000"/>
                </a:solidFill>
                <a:latin typeface="Canva Sans"/>
                <a:ea typeface="Canva Sans"/>
                <a:cs typeface="Canva Sans"/>
                <a:sym typeface="Canva Sans"/>
              </a:rPr>
              <a:t>the inadequacy of traditional intrusion detection systems (IDSs) in effectively detecting sophisticated cyber attacks from normal network traffic, necessitating the development of new techniques that leverage data mining, machine learning for distinguishing intrusions.</a:t>
            </a:r>
          </a:p>
          <a:p>
            <a:pPr algn="just" marL="630687"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Methodology: </a:t>
            </a:r>
            <a:r>
              <a:rPr lang="en-US" sz="2921">
                <a:solidFill>
                  <a:srgbClr val="000000"/>
                </a:solidFill>
                <a:latin typeface="Canva Sans"/>
                <a:ea typeface="Canva Sans"/>
                <a:cs typeface="Canva Sans"/>
                <a:sym typeface="Canva Sans"/>
              </a:rPr>
              <a:t>involves proposing the FSACM for dynamic attack determination in WLANs, comprising a feature selection process using FSAP and a hybrid attack detection model (SABADT). </a:t>
            </a:r>
          </a:p>
          <a:p>
            <a:pPr algn="just" marL="630687" indent="-315343" lvl="1">
              <a:lnSpc>
                <a:spcPts val="4089"/>
              </a:lnSpc>
              <a:buFont typeface="Arial"/>
              <a:buChar char="•"/>
            </a:pPr>
            <a:r>
              <a:rPr lang="en-US" sz="2921">
                <a:solidFill>
                  <a:srgbClr val="000000"/>
                </a:solidFill>
                <a:latin typeface="Canva Sans"/>
                <a:ea typeface="Canva Sans"/>
                <a:cs typeface="Canva Sans"/>
                <a:sym typeface="Canva Sans"/>
              </a:rPr>
              <a:t>The FSAP approach employs a new algorithm to reduce features further based on homogeneity conditions. The SABADT technique, a fusion of signature and anomaly-based models, enhances intrusion detection speed and accuracy. Signature-based detection relies on predefined rules derived from normal and attack situations, while the anomaly-based model analyzes traffic behaviors to detect unknown attacks. </a:t>
            </a:r>
          </a:p>
          <a:p>
            <a:pPr algn="just" marL="630687"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Results:</a:t>
            </a:r>
            <a:r>
              <a:rPr lang="en-US" sz="2921">
                <a:solidFill>
                  <a:srgbClr val="000000"/>
                </a:solidFill>
                <a:latin typeface="Canva Sans"/>
                <a:ea typeface="Canva Sans"/>
                <a:cs typeface="Canva Sans"/>
                <a:sym typeface="Canva Sans"/>
              </a:rPr>
              <a:t>The proposed method is evaluated on KDD '99 and UNSW-NB15 datasets, outperforming existing machine learning algorithms in terms of detection and efficiency metrics.</a:t>
            </a:r>
          </a:p>
          <a:p>
            <a:pPr algn="just" marL="630687"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Limitations/Future Scope:</a:t>
            </a:r>
            <a:r>
              <a:rPr lang="en-US" sz="2921">
                <a:solidFill>
                  <a:srgbClr val="000000"/>
                </a:solidFill>
                <a:latin typeface="Canva Sans"/>
                <a:ea typeface="Canva Sans"/>
                <a:cs typeface="Canva Sans"/>
                <a:sym typeface="Canva Sans"/>
              </a:rPr>
              <a:t>Enhance algorithmic accuracy.</a:t>
            </a:r>
          </a:p>
          <a:p>
            <a:pPr algn="just">
              <a:lnSpc>
                <a:spcPts val="4089"/>
              </a:lnSpc>
            </a:pPr>
          </a:p>
          <a:p>
            <a:pPr algn="just">
              <a:lnSpc>
                <a:spcPts val="4089"/>
              </a:lnSpc>
            </a:pPr>
          </a:p>
          <a:p>
            <a:pPr algn="just">
              <a:lnSpc>
                <a:spcPts val="408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2457948"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5198919" y="5597736"/>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714509" y="3890335"/>
            <a:ext cx="11290318" cy="1707401"/>
          </a:xfrm>
          <a:prstGeom prst="rect">
            <a:avLst/>
          </a:prstGeom>
        </p:spPr>
        <p:txBody>
          <a:bodyPr anchor="t" rtlCol="false" tIns="0" lIns="0" bIns="0" rIns="0">
            <a:spAutoFit/>
          </a:bodyPr>
          <a:lstStyle/>
          <a:p>
            <a:pPr algn="ctr">
              <a:lnSpc>
                <a:spcPts val="12969"/>
              </a:lnSpc>
            </a:pPr>
            <a:r>
              <a:rPr lang="en-US" b="true" sz="12592">
                <a:solidFill>
                  <a:srgbClr val="273384"/>
                </a:solidFill>
                <a:latin typeface="Eczar Bold"/>
                <a:ea typeface="Eczar Bold"/>
                <a:cs typeface="Eczar Bold"/>
                <a:sym typeface="Eczar Bold"/>
              </a:rPr>
              <a:t>Design Phase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284754" y="-5088277"/>
            <a:ext cx="19078735" cy="6306754"/>
            <a:chOff x="0" y="0"/>
            <a:chExt cx="25438313" cy="8409006"/>
          </a:xfrm>
        </p:grpSpPr>
        <p:pic>
          <p:nvPicPr>
            <p:cNvPr name="Picture 3" id="3"/>
            <p:cNvPicPr>
              <a:picLocks noChangeAspect="true"/>
            </p:cNvPicPr>
            <p:nvPr/>
          </p:nvPicPr>
          <p:blipFill>
            <a:blip r:embed="rId2"/>
            <a:srcRect l="0" t="27777" r="0" b="27777"/>
            <a:stretch>
              <a:fillRect/>
            </a:stretch>
          </p:blipFill>
          <p:spPr>
            <a:xfrm flipH="false" flipV="false">
              <a:off x="0" y="0"/>
              <a:ext cx="25438313" cy="8409006"/>
            </a:xfrm>
            <a:prstGeom prst="rect">
              <a:avLst/>
            </a:prstGeom>
          </p:spPr>
        </p:pic>
      </p:grpSp>
      <p:sp>
        <p:nvSpPr>
          <p:cNvPr name="TextBox 4" id="4"/>
          <p:cNvSpPr txBox="true"/>
          <p:nvPr/>
        </p:nvSpPr>
        <p:spPr>
          <a:xfrm rot="0">
            <a:off x="3006240" y="94527"/>
            <a:ext cx="9708678" cy="1123950"/>
          </a:xfrm>
          <a:prstGeom prst="rect">
            <a:avLst/>
          </a:prstGeom>
        </p:spPr>
        <p:txBody>
          <a:bodyPr anchor="t" rtlCol="false" tIns="0" lIns="0" bIns="0" rIns="0">
            <a:spAutoFit/>
          </a:bodyPr>
          <a:lstStyle/>
          <a:p>
            <a:pPr algn="l" marL="0" indent="0" lvl="0">
              <a:lnSpc>
                <a:spcPts val="8880"/>
              </a:lnSpc>
              <a:spcBef>
                <a:spcPct val="0"/>
              </a:spcBef>
            </a:pPr>
            <a:r>
              <a:rPr lang="en-US" b="true" sz="7400">
                <a:solidFill>
                  <a:srgbClr val="273384"/>
                </a:solidFill>
                <a:latin typeface="Eczar Bold"/>
                <a:ea typeface="Eczar Bold"/>
                <a:cs typeface="Eczar Bold"/>
                <a:sym typeface="Eczar Bold"/>
              </a:rPr>
              <a:t>Methodology </a:t>
            </a:r>
          </a:p>
        </p:txBody>
      </p:sp>
      <p:sp>
        <p:nvSpPr>
          <p:cNvPr name="Freeform 5" id="5"/>
          <p:cNvSpPr/>
          <p:nvPr/>
        </p:nvSpPr>
        <p:spPr>
          <a:xfrm flipH="false" flipV="false" rot="-9564093">
            <a:off x="5496754" y="3927511"/>
            <a:ext cx="5877309" cy="4808708"/>
          </a:xfrm>
          <a:custGeom>
            <a:avLst/>
            <a:gdLst/>
            <a:ahLst/>
            <a:cxnLst/>
            <a:rect r="r" b="b" t="t" l="l"/>
            <a:pathLst>
              <a:path h="4808708" w="5877309">
                <a:moveTo>
                  <a:pt x="0" y="0"/>
                </a:moveTo>
                <a:lnTo>
                  <a:pt x="5877309" y="0"/>
                </a:lnTo>
                <a:lnTo>
                  <a:pt x="5877309" y="4808707"/>
                </a:lnTo>
                <a:lnTo>
                  <a:pt x="0" y="4808707"/>
                </a:lnTo>
                <a:lnTo>
                  <a:pt x="0" y="0"/>
                </a:lnTo>
                <a:close/>
              </a:path>
            </a:pathLst>
          </a:custGeom>
          <a:blipFill>
            <a:blip r:embed="rId3">
              <a:alphaModFix amt="43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0148" y="253326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7" id="7"/>
          <p:cNvSpPr/>
          <p:nvPr/>
        </p:nvSpPr>
        <p:spPr>
          <a:xfrm flipH="false" flipV="false" rot="0">
            <a:off x="12714918" y="514350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false" rot="0">
            <a:off x="2632152" y="1218477"/>
            <a:ext cx="13023697" cy="8397895"/>
          </a:xfrm>
          <a:custGeom>
            <a:avLst/>
            <a:gdLst/>
            <a:ahLst/>
            <a:cxnLst/>
            <a:rect r="r" b="b" t="t" l="l"/>
            <a:pathLst>
              <a:path h="8397895" w="13023697">
                <a:moveTo>
                  <a:pt x="0" y="0"/>
                </a:moveTo>
                <a:lnTo>
                  <a:pt x="13023696" y="0"/>
                </a:lnTo>
                <a:lnTo>
                  <a:pt x="13023696" y="8397895"/>
                </a:lnTo>
                <a:lnTo>
                  <a:pt x="0" y="8397895"/>
                </a:lnTo>
                <a:lnTo>
                  <a:pt x="0" y="0"/>
                </a:lnTo>
                <a:close/>
              </a:path>
            </a:pathLst>
          </a:custGeom>
          <a:blipFill>
            <a:blip r:embed="rId6"/>
            <a:stretch>
              <a:fillRect l="0" t="-1186" r="0" b="-1186"/>
            </a:stretch>
          </a:blipFill>
        </p:spPr>
      </p:sp>
      <p:sp>
        <p:nvSpPr>
          <p:cNvPr name="TextBox 9" id="9"/>
          <p:cNvSpPr txBox="true"/>
          <p:nvPr/>
        </p:nvSpPr>
        <p:spPr>
          <a:xfrm rot="0">
            <a:off x="1800867" y="9549697"/>
            <a:ext cx="14156969" cy="580390"/>
          </a:xfrm>
          <a:prstGeom prst="rect">
            <a:avLst/>
          </a:prstGeom>
        </p:spPr>
        <p:txBody>
          <a:bodyPr anchor="t" rtlCol="false" tIns="0" lIns="0" bIns="0" rIns="0">
            <a:spAutoFit/>
          </a:bodyPr>
          <a:lstStyle/>
          <a:p>
            <a:pPr algn="ctr">
              <a:lnSpc>
                <a:spcPts val="4759"/>
              </a:lnSpc>
            </a:pPr>
            <a:r>
              <a:rPr lang="en-US" sz="3399" b="true">
                <a:solidFill>
                  <a:srgbClr val="273384"/>
                </a:solidFill>
                <a:latin typeface="Canva Sans Bold"/>
                <a:ea typeface="Canva Sans Bold"/>
                <a:cs typeface="Canva Sans Bold"/>
                <a:sym typeface="Canva Sans Bold"/>
              </a:rPr>
              <a:t>Proposed Framework for Intrusion Detection System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564093">
            <a:off x="5975304" y="6135948"/>
            <a:ext cx="4288558" cy="3508821"/>
          </a:xfrm>
          <a:custGeom>
            <a:avLst/>
            <a:gdLst/>
            <a:ahLst/>
            <a:cxnLst/>
            <a:rect r="r" b="b" t="t" l="l"/>
            <a:pathLst>
              <a:path h="3508821" w="4288558">
                <a:moveTo>
                  <a:pt x="0" y="0"/>
                </a:moveTo>
                <a:lnTo>
                  <a:pt x="4288558" y="0"/>
                </a:lnTo>
                <a:lnTo>
                  <a:pt x="4288558" y="3508821"/>
                </a:lnTo>
                <a:lnTo>
                  <a:pt x="0" y="350882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4"/>
            <a:stretch>
              <a:fillRect l="0" t="0" r="0" b="0"/>
            </a:stretch>
          </a:blipFill>
        </p:spPr>
      </p:sp>
      <p:sp>
        <p:nvSpPr>
          <p:cNvPr name="Freeform 4" id="4"/>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4"/>
            <a:stretch>
              <a:fillRect l="0" t="0" r="0" b="0"/>
            </a:stretch>
          </a:blipFill>
        </p:spPr>
      </p:sp>
      <p:sp>
        <p:nvSpPr>
          <p:cNvPr name="Freeform 5" id="5"/>
          <p:cNvSpPr/>
          <p:nvPr/>
        </p:nvSpPr>
        <p:spPr>
          <a:xfrm flipH="false" flipV="false" rot="0">
            <a:off x="9829976" y="1882787"/>
            <a:ext cx="8231527" cy="5433759"/>
          </a:xfrm>
          <a:custGeom>
            <a:avLst/>
            <a:gdLst/>
            <a:ahLst/>
            <a:cxnLst/>
            <a:rect r="r" b="b" t="t" l="l"/>
            <a:pathLst>
              <a:path h="5433759" w="8231527">
                <a:moveTo>
                  <a:pt x="0" y="0"/>
                </a:moveTo>
                <a:lnTo>
                  <a:pt x="8231527" y="0"/>
                </a:lnTo>
                <a:lnTo>
                  <a:pt x="8231527" y="5433759"/>
                </a:lnTo>
                <a:lnTo>
                  <a:pt x="0" y="5433759"/>
                </a:lnTo>
                <a:lnTo>
                  <a:pt x="0" y="0"/>
                </a:lnTo>
                <a:close/>
              </a:path>
            </a:pathLst>
          </a:custGeom>
          <a:blipFill>
            <a:blip r:embed="rId5"/>
            <a:stretch>
              <a:fillRect l="0" t="0" r="0" b="0"/>
            </a:stretch>
          </a:blipFill>
        </p:spPr>
      </p:sp>
      <p:sp>
        <p:nvSpPr>
          <p:cNvPr name="TextBox 6" id="6"/>
          <p:cNvSpPr txBox="true"/>
          <p:nvPr/>
        </p:nvSpPr>
        <p:spPr>
          <a:xfrm rot="0">
            <a:off x="3758724" y="350067"/>
            <a:ext cx="8721718" cy="1012828"/>
          </a:xfrm>
          <a:prstGeom prst="rect">
            <a:avLst/>
          </a:prstGeom>
        </p:spPr>
        <p:txBody>
          <a:bodyPr anchor="t" rtlCol="false" tIns="0" lIns="0" bIns="0" rIns="0">
            <a:spAutoFit/>
          </a:bodyPr>
          <a:lstStyle/>
          <a:p>
            <a:pPr algn="ctr">
              <a:lnSpc>
                <a:spcPts val="8095"/>
              </a:lnSpc>
              <a:spcBef>
                <a:spcPct val="0"/>
              </a:spcBef>
            </a:pPr>
            <a:r>
              <a:rPr lang="en-US" b="true" sz="6746">
                <a:solidFill>
                  <a:srgbClr val="000000"/>
                </a:solidFill>
                <a:latin typeface="Eczar Bold"/>
                <a:ea typeface="Eczar Bold"/>
                <a:cs typeface="Eczar Bold"/>
                <a:sym typeface="Eczar Bold"/>
              </a:rPr>
              <a:t>Proposed Framework</a:t>
            </a:r>
          </a:p>
        </p:txBody>
      </p:sp>
      <p:sp>
        <p:nvSpPr>
          <p:cNvPr name="TextBox 7" id="7"/>
          <p:cNvSpPr txBox="true"/>
          <p:nvPr/>
        </p:nvSpPr>
        <p:spPr>
          <a:xfrm rot="0">
            <a:off x="141174" y="2385338"/>
            <a:ext cx="9334839" cy="4584565"/>
          </a:xfrm>
          <a:prstGeom prst="rect">
            <a:avLst/>
          </a:prstGeom>
        </p:spPr>
        <p:txBody>
          <a:bodyPr anchor="t" rtlCol="false" tIns="0" lIns="0" bIns="0" rIns="0">
            <a:spAutoFit/>
          </a:bodyPr>
          <a:lstStyle/>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The UNSW-NB15 dataset is a network traffic dataset that contains a variety of network-based attacks captured in a controlled environment.</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It includes features like flow ID, protocol, source and destination IP addresses, source and destination ports, etc.</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This dataset is commonly used for intrusion detection and network security research.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564093">
            <a:off x="6373512" y="4703144"/>
            <a:ext cx="4288558" cy="3508821"/>
          </a:xfrm>
          <a:custGeom>
            <a:avLst/>
            <a:gdLst/>
            <a:ahLst/>
            <a:cxnLst/>
            <a:rect r="r" b="b" t="t" l="l"/>
            <a:pathLst>
              <a:path h="3508821" w="4288558">
                <a:moveTo>
                  <a:pt x="0" y="0"/>
                </a:moveTo>
                <a:lnTo>
                  <a:pt x="4288558" y="0"/>
                </a:lnTo>
                <a:lnTo>
                  <a:pt x="4288558" y="3508821"/>
                </a:lnTo>
                <a:lnTo>
                  <a:pt x="0" y="350882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4"/>
            <a:stretch>
              <a:fillRect l="0" t="0" r="0" b="0"/>
            </a:stretch>
          </a:blipFill>
        </p:spPr>
      </p:sp>
      <p:sp>
        <p:nvSpPr>
          <p:cNvPr name="Freeform 4" id="4"/>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4"/>
            <a:stretch>
              <a:fillRect l="0" t="0" r="0" b="0"/>
            </a:stretch>
          </a:blipFill>
        </p:spPr>
      </p:sp>
      <p:sp>
        <p:nvSpPr>
          <p:cNvPr name="Freeform 5" id="5"/>
          <p:cNvSpPr/>
          <p:nvPr/>
        </p:nvSpPr>
        <p:spPr>
          <a:xfrm flipH="false" flipV="false" rot="0">
            <a:off x="10484043" y="1975958"/>
            <a:ext cx="7649098" cy="5049289"/>
          </a:xfrm>
          <a:custGeom>
            <a:avLst/>
            <a:gdLst/>
            <a:ahLst/>
            <a:cxnLst/>
            <a:rect r="r" b="b" t="t" l="l"/>
            <a:pathLst>
              <a:path h="5049289" w="7649098">
                <a:moveTo>
                  <a:pt x="0" y="0"/>
                </a:moveTo>
                <a:lnTo>
                  <a:pt x="7649098" y="0"/>
                </a:lnTo>
                <a:lnTo>
                  <a:pt x="7649098" y="5049289"/>
                </a:lnTo>
                <a:lnTo>
                  <a:pt x="0" y="5049289"/>
                </a:lnTo>
                <a:lnTo>
                  <a:pt x="0" y="0"/>
                </a:lnTo>
                <a:close/>
              </a:path>
            </a:pathLst>
          </a:custGeom>
          <a:blipFill>
            <a:blip r:embed="rId5"/>
            <a:stretch>
              <a:fillRect l="0" t="0" r="0" b="0"/>
            </a:stretch>
          </a:blipFill>
        </p:spPr>
      </p:sp>
      <p:sp>
        <p:nvSpPr>
          <p:cNvPr name="TextBox 6" id="6"/>
          <p:cNvSpPr txBox="true"/>
          <p:nvPr/>
        </p:nvSpPr>
        <p:spPr>
          <a:xfrm rot="0">
            <a:off x="4157137" y="327944"/>
            <a:ext cx="8721308" cy="1012828"/>
          </a:xfrm>
          <a:prstGeom prst="rect">
            <a:avLst/>
          </a:prstGeom>
        </p:spPr>
        <p:txBody>
          <a:bodyPr anchor="t" rtlCol="false" tIns="0" lIns="0" bIns="0" rIns="0">
            <a:spAutoFit/>
          </a:bodyPr>
          <a:lstStyle/>
          <a:p>
            <a:pPr algn="ctr">
              <a:lnSpc>
                <a:spcPts val="8095"/>
              </a:lnSpc>
              <a:spcBef>
                <a:spcPct val="0"/>
              </a:spcBef>
            </a:pPr>
            <a:r>
              <a:rPr lang="en-US" b="true" sz="6746">
                <a:solidFill>
                  <a:srgbClr val="000000"/>
                </a:solidFill>
                <a:latin typeface="Eczar Bold"/>
                <a:ea typeface="Eczar Bold"/>
                <a:cs typeface="Eczar Bold"/>
                <a:sym typeface="Eczar Bold"/>
              </a:rPr>
              <a:t>Proposed Framework</a:t>
            </a:r>
          </a:p>
        </p:txBody>
      </p:sp>
      <p:sp>
        <p:nvSpPr>
          <p:cNvPr name="TextBox 7" id="7"/>
          <p:cNvSpPr txBox="true"/>
          <p:nvPr/>
        </p:nvSpPr>
        <p:spPr>
          <a:xfrm rot="0">
            <a:off x="457052" y="1928333"/>
            <a:ext cx="9858994" cy="4584565"/>
          </a:xfrm>
          <a:prstGeom prst="rect">
            <a:avLst/>
          </a:prstGeom>
        </p:spPr>
        <p:txBody>
          <a:bodyPr anchor="t" rtlCol="false" tIns="0" lIns="0" bIns="0" rIns="0">
            <a:spAutoFit/>
          </a:bodyPr>
          <a:lstStyle/>
          <a:p>
            <a:pPr algn="just">
              <a:lnSpc>
                <a:spcPts val="4089"/>
              </a:lnSpc>
            </a:pP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In Data Analysis we  explore the relationship between the features.</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Dealing with any missing or null values in the dataset, which could otherwise affect the performance of machine learning algorithms.</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Ensuring consistency in data types across different features, converting them into appropriate formats if needed.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564093">
            <a:off x="6373512" y="4703144"/>
            <a:ext cx="4288558" cy="3508821"/>
          </a:xfrm>
          <a:custGeom>
            <a:avLst/>
            <a:gdLst/>
            <a:ahLst/>
            <a:cxnLst/>
            <a:rect r="r" b="b" t="t" l="l"/>
            <a:pathLst>
              <a:path h="3508821" w="4288558">
                <a:moveTo>
                  <a:pt x="0" y="0"/>
                </a:moveTo>
                <a:lnTo>
                  <a:pt x="4288558" y="0"/>
                </a:lnTo>
                <a:lnTo>
                  <a:pt x="4288558" y="3508821"/>
                </a:lnTo>
                <a:lnTo>
                  <a:pt x="0" y="350882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4"/>
            <a:stretch>
              <a:fillRect l="0" t="0" r="0" b="0"/>
            </a:stretch>
          </a:blipFill>
        </p:spPr>
      </p:sp>
      <p:sp>
        <p:nvSpPr>
          <p:cNvPr name="Freeform 4" id="4"/>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4"/>
            <a:stretch>
              <a:fillRect l="0" t="0" r="0" b="0"/>
            </a:stretch>
          </a:blipFill>
        </p:spPr>
      </p:sp>
      <p:sp>
        <p:nvSpPr>
          <p:cNvPr name="Freeform 5" id="5"/>
          <p:cNvSpPr/>
          <p:nvPr/>
        </p:nvSpPr>
        <p:spPr>
          <a:xfrm flipH="false" flipV="false" rot="0">
            <a:off x="9612478" y="1639437"/>
            <a:ext cx="8426902" cy="5562730"/>
          </a:xfrm>
          <a:custGeom>
            <a:avLst/>
            <a:gdLst/>
            <a:ahLst/>
            <a:cxnLst/>
            <a:rect r="r" b="b" t="t" l="l"/>
            <a:pathLst>
              <a:path h="5562730" w="8426902">
                <a:moveTo>
                  <a:pt x="0" y="0"/>
                </a:moveTo>
                <a:lnTo>
                  <a:pt x="8426903" y="0"/>
                </a:lnTo>
                <a:lnTo>
                  <a:pt x="8426903" y="5562730"/>
                </a:lnTo>
                <a:lnTo>
                  <a:pt x="0" y="5562730"/>
                </a:lnTo>
                <a:lnTo>
                  <a:pt x="0" y="0"/>
                </a:lnTo>
                <a:close/>
              </a:path>
            </a:pathLst>
          </a:custGeom>
          <a:blipFill>
            <a:blip r:embed="rId5"/>
            <a:stretch>
              <a:fillRect l="0" t="0" r="0" b="0"/>
            </a:stretch>
          </a:blipFill>
        </p:spPr>
      </p:sp>
      <p:sp>
        <p:nvSpPr>
          <p:cNvPr name="TextBox 6" id="6"/>
          <p:cNvSpPr txBox="true"/>
          <p:nvPr/>
        </p:nvSpPr>
        <p:spPr>
          <a:xfrm rot="0">
            <a:off x="4156932" y="327944"/>
            <a:ext cx="8721718" cy="1012828"/>
          </a:xfrm>
          <a:prstGeom prst="rect">
            <a:avLst/>
          </a:prstGeom>
        </p:spPr>
        <p:txBody>
          <a:bodyPr anchor="t" rtlCol="false" tIns="0" lIns="0" bIns="0" rIns="0">
            <a:spAutoFit/>
          </a:bodyPr>
          <a:lstStyle/>
          <a:p>
            <a:pPr algn="ctr">
              <a:lnSpc>
                <a:spcPts val="8095"/>
              </a:lnSpc>
              <a:spcBef>
                <a:spcPct val="0"/>
              </a:spcBef>
            </a:pPr>
            <a:r>
              <a:rPr lang="en-US" b="true" sz="6746">
                <a:solidFill>
                  <a:srgbClr val="000000"/>
                </a:solidFill>
                <a:latin typeface="Eczar Bold"/>
                <a:ea typeface="Eczar Bold"/>
                <a:cs typeface="Eczar Bold"/>
                <a:sym typeface="Eczar Bold"/>
              </a:rPr>
              <a:t>Proposed Framework</a:t>
            </a:r>
          </a:p>
        </p:txBody>
      </p:sp>
      <p:sp>
        <p:nvSpPr>
          <p:cNvPr name="TextBox 7" id="7"/>
          <p:cNvSpPr txBox="true"/>
          <p:nvPr/>
        </p:nvSpPr>
        <p:spPr>
          <a:xfrm rot="0">
            <a:off x="625144" y="2434706"/>
            <a:ext cx="8339318" cy="5096914"/>
          </a:xfrm>
          <a:prstGeom prst="rect">
            <a:avLst/>
          </a:prstGeom>
        </p:spPr>
        <p:txBody>
          <a:bodyPr anchor="t" rtlCol="false" tIns="0" lIns="0" bIns="0" rIns="0">
            <a:spAutoFit/>
          </a:bodyPr>
          <a:lstStyle/>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Using all available features for a complete analysis</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Focusing on details related to TCP protocol for deeper insights.</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Examining features specific to network flow and MQTT protocol to understand their patterns.</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Selecting the most important features from TCP and MQTT data for focused analysis.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564093">
            <a:off x="6373512" y="4703144"/>
            <a:ext cx="4288558" cy="3508821"/>
          </a:xfrm>
          <a:custGeom>
            <a:avLst/>
            <a:gdLst/>
            <a:ahLst/>
            <a:cxnLst/>
            <a:rect r="r" b="b" t="t" l="l"/>
            <a:pathLst>
              <a:path h="3508821" w="4288558">
                <a:moveTo>
                  <a:pt x="0" y="0"/>
                </a:moveTo>
                <a:lnTo>
                  <a:pt x="4288558" y="0"/>
                </a:lnTo>
                <a:lnTo>
                  <a:pt x="4288558" y="3508821"/>
                </a:lnTo>
                <a:lnTo>
                  <a:pt x="0" y="350882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4"/>
            <a:stretch>
              <a:fillRect l="0" t="0" r="0" b="0"/>
            </a:stretch>
          </a:blipFill>
        </p:spPr>
      </p:sp>
      <p:sp>
        <p:nvSpPr>
          <p:cNvPr name="Freeform 4" id="4"/>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4"/>
            <a:stretch>
              <a:fillRect l="0" t="0" r="0" b="0"/>
            </a:stretch>
          </a:blipFill>
        </p:spPr>
      </p:sp>
      <p:sp>
        <p:nvSpPr>
          <p:cNvPr name="Freeform 5" id="5"/>
          <p:cNvSpPr/>
          <p:nvPr/>
        </p:nvSpPr>
        <p:spPr>
          <a:xfrm flipH="false" flipV="false" rot="0">
            <a:off x="10248818" y="1882787"/>
            <a:ext cx="7812685" cy="5157275"/>
          </a:xfrm>
          <a:custGeom>
            <a:avLst/>
            <a:gdLst/>
            <a:ahLst/>
            <a:cxnLst/>
            <a:rect r="r" b="b" t="t" l="l"/>
            <a:pathLst>
              <a:path h="5157275" w="7812685">
                <a:moveTo>
                  <a:pt x="0" y="0"/>
                </a:moveTo>
                <a:lnTo>
                  <a:pt x="7812685" y="0"/>
                </a:lnTo>
                <a:lnTo>
                  <a:pt x="7812685" y="5157275"/>
                </a:lnTo>
                <a:lnTo>
                  <a:pt x="0" y="5157275"/>
                </a:lnTo>
                <a:lnTo>
                  <a:pt x="0" y="0"/>
                </a:lnTo>
                <a:close/>
              </a:path>
            </a:pathLst>
          </a:custGeom>
          <a:blipFill>
            <a:blip r:embed="rId5"/>
            <a:stretch>
              <a:fillRect l="0" t="0" r="0" b="0"/>
            </a:stretch>
          </a:blipFill>
        </p:spPr>
      </p:sp>
      <p:sp>
        <p:nvSpPr>
          <p:cNvPr name="TextBox 6" id="6"/>
          <p:cNvSpPr txBox="true"/>
          <p:nvPr/>
        </p:nvSpPr>
        <p:spPr>
          <a:xfrm rot="0">
            <a:off x="4156932" y="327944"/>
            <a:ext cx="8721718" cy="1012828"/>
          </a:xfrm>
          <a:prstGeom prst="rect">
            <a:avLst/>
          </a:prstGeom>
        </p:spPr>
        <p:txBody>
          <a:bodyPr anchor="t" rtlCol="false" tIns="0" lIns="0" bIns="0" rIns="0">
            <a:spAutoFit/>
          </a:bodyPr>
          <a:lstStyle/>
          <a:p>
            <a:pPr algn="ctr">
              <a:lnSpc>
                <a:spcPts val="8095"/>
              </a:lnSpc>
              <a:spcBef>
                <a:spcPct val="0"/>
              </a:spcBef>
            </a:pPr>
            <a:r>
              <a:rPr lang="en-US" b="true" sz="6746">
                <a:solidFill>
                  <a:srgbClr val="000000"/>
                </a:solidFill>
                <a:latin typeface="Eczar Bold"/>
                <a:ea typeface="Eczar Bold"/>
                <a:cs typeface="Eczar Bold"/>
                <a:sym typeface="Eczar Bold"/>
              </a:rPr>
              <a:t>Proposed Framework</a:t>
            </a:r>
          </a:p>
        </p:txBody>
      </p:sp>
      <p:sp>
        <p:nvSpPr>
          <p:cNvPr name="TextBox 7" id="7"/>
          <p:cNvSpPr txBox="true"/>
          <p:nvPr/>
        </p:nvSpPr>
        <p:spPr>
          <a:xfrm rot="0">
            <a:off x="519000" y="1835162"/>
            <a:ext cx="9341901" cy="8171007"/>
          </a:xfrm>
          <a:prstGeom prst="rect">
            <a:avLst/>
          </a:prstGeom>
        </p:spPr>
        <p:txBody>
          <a:bodyPr anchor="t" rtlCol="false" tIns="0" lIns="0" bIns="0" rIns="0">
            <a:spAutoFit/>
          </a:bodyPr>
          <a:lstStyle/>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RF is Machine learning method combining multiple decision trees to improve accuracy and reduce overfitting. Robust, works well with large datasets, provides feature importance measures.</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Supervised learning algorithm finding a hyperplane to separate classes in feature space. Effective in high-dimensional spaces, memory-efficient, works well with small to medium-sized datasets.</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Computational model inspired by the human brain's neural networks, consisting of interconnected nodes organized in layers. Learns complex patterns, handles large and complex datasets, generalizes well to unseen data.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564093">
            <a:off x="6373512" y="4703144"/>
            <a:ext cx="4288558" cy="3508821"/>
          </a:xfrm>
          <a:custGeom>
            <a:avLst/>
            <a:gdLst/>
            <a:ahLst/>
            <a:cxnLst/>
            <a:rect r="r" b="b" t="t" l="l"/>
            <a:pathLst>
              <a:path h="3508821" w="4288558">
                <a:moveTo>
                  <a:pt x="0" y="0"/>
                </a:moveTo>
                <a:lnTo>
                  <a:pt x="4288558" y="0"/>
                </a:lnTo>
                <a:lnTo>
                  <a:pt x="4288558" y="3508821"/>
                </a:lnTo>
                <a:lnTo>
                  <a:pt x="0" y="350882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4"/>
            <a:stretch>
              <a:fillRect l="0" t="0" r="0" b="0"/>
            </a:stretch>
          </a:blipFill>
        </p:spPr>
      </p:sp>
      <p:sp>
        <p:nvSpPr>
          <p:cNvPr name="Freeform 4" id="4"/>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4"/>
            <a:stretch>
              <a:fillRect l="0" t="0" r="0" b="0"/>
            </a:stretch>
          </a:blipFill>
        </p:spPr>
      </p:sp>
      <p:sp>
        <p:nvSpPr>
          <p:cNvPr name="Freeform 5" id="5"/>
          <p:cNvSpPr/>
          <p:nvPr/>
        </p:nvSpPr>
        <p:spPr>
          <a:xfrm flipH="false" flipV="false" rot="0">
            <a:off x="10248818" y="1882787"/>
            <a:ext cx="7812685" cy="5157275"/>
          </a:xfrm>
          <a:custGeom>
            <a:avLst/>
            <a:gdLst/>
            <a:ahLst/>
            <a:cxnLst/>
            <a:rect r="r" b="b" t="t" l="l"/>
            <a:pathLst>
              <a:path h="5157275" w="7812685">
                <a:moveTo>
                  <a:pt x="0" y="0"/>
                </a:moveTo>
                <a:lnTo>
                  <a:pt x="7812685" y="0"/>
                </a:lnTo>
                <a:lnTo>
                  <a:pt x="7812685" y="5157275"/>
                </a:lnTo>
                <a:lnTo>
                  <a:pt x="0" y="5157275"/>
                </a:lnTo>
                <a:lnTo>
                  <a:pt x="0" y="0"/>
                </a:lnTo>
                <a:close/>
              </a:path>
            </a:pathLst>
          </a:custGeom>
          <a:blipFill>
            <a:blip r:embed="rId5"/>
            <a:stretch>
              <a:fillRect l="0" t="0" r="0" b="0"/>
            </a:stretch>
          </a:blipFill>
        </p:spPr>
      </p:sp>
      <p:sp>
        <p:nvSpPr>
          <p:cNvPr name="TextBox 6" id="6"/>
          <p:cNvSpPr txBox="true"/>
          <p:nvPr/>
        </p:nvSpPr>
        <p:spPr>
          <a:xfrm rot="0">
            <a:off x="4156932" y="327944"/>
            <a:ext cx="8721718" cy="1012828"/>
          </a:xfrm>
          <a:prstGeom prst="rect">
            <a:avLst/>
          </a:prstGeom>
        </p:spPr>
        <p:txBody>
          <a:bodyPr anchor="t" rtlCol="false" tIns="0" lIns="0" bIns="0" rIns="0">
            <a:spAutoFit/>
          </a:bodyPr>
          <a:lstStyle/>
          <a:p>
            <a:pPr algn="ctr">
              <a:lnSpc>
                <a:spcPts val="8095"/>
              </a:lnSpc>
              <a:spcBef>
                <a:spcPct val="0"/>
              </a:spcBef>
            </a:pPr>
            <a:r>
              <a:rPr lang="en-US" b="true" sz="6746">
                <a:solidFill>
                  <a:srgbClr val="000000"/>
                </a:solidFill>
                <a:latin typeface="Eczar Bold"/>
                <a:ea typeface="Eczar Bold"/>
                <a:cs typeface="Eczar Bold"/>
                <a:sym typeface="Eczar Bold"/>
              </a:rPr>
              <a:t>Proposed Framework</a:t>
            </a:r>
          </a:p>
        </p:txBody>
      </p:sp>
      <p:sp>
        <p:nvSpPr>
          <p:cNvPr name="TextBox 7" id="7"/>
          <p:cNvSpPr txBox="true"/>
          <p:nvPr/>
        </p:nvSpPr>
        <p:spPr>
          <a:xfrm rot="0">
            <a:off x="583628" y="2162198"/>
            <a:ext cx="9290594" cy="6633960"/>
          </a:xfrm>
          <a:prstGeom prst="rect">
            <a:avLst/>
          </a:prstGeom>
        </p:spPr>
        <p:txBody>
          <a:bodyPr anchor="t" rtlCol="false" tIns="0" lIns="0" bIns="0" rIns="0">
            <a:spAutoFit/>
          </a:bodyPr>
          <a:lstStyle/>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At the final step of the framework, the system aims to classify whether an attack has occurred or not. If an attack is detected, the system proceeds to identify the specific type of attack based on the predefined categories.</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If no attack is detected, the system proceeds with the normal state, indicating regular network activity without any malicious behavior. </a:t>
            </a:r>
          </a:p>
          <a:p>
            <a:pPr algn="just" marL="630686" indent="-315343" lvl="1">
              <a:lnSpc>
                <a:spcPts val="4089"/>
              </a:lnSpc>
              <a:buFont typeface="Arial"/>
              <a:buChar char="•"/>
            </a:pPr>
            <a:r>
              <a:rPr lang="en-US" b="true" sz="2921">
                <a:solidFill>
                  <a:srgbClr val="000000"/>
                </a:solidFill>
                <a:latin typeface="Canva Sans Bold"/>
                <a:ea typeface="Canva Sans Bold"/>
                <a:cs typeface="Canva Sans Bold"/>
                <a:sym typeface="Canva Sans Bold"/>
              </a:rPr>
              <a:t> Here's the list with just the names of the attack categories: Exploit, Reconnaissance, DoS (Denial of Service), Shellcode, Generic, Fuzzer, Backdoor, Analysis,worms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2457948"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5198919" y="5597736"/>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006582" y="3580618"/>
            <a:ext cx="12772538" cy="1707401"/>
          </a:xfrm>
          <a:prstGeom prst="rect">
            <a:avLst/>
          </a:prstGeom>
        </p:spPr>
        <p:txBody>
          <a:bodyPr anchor="t" rtlCol="false" tIns="0" lIns="0" bIns="0" rIns="0">
            <a:spAutoFit/>
          </a:bodyPr>
          <a:lstStyle/>
          <a:p>
            <a:pPr algn="ctr">
              <a:lnSpc>
                <a:spcPts val="12969"/>
              </a:lnSpc>
            </a:pPr>
            <a:r>
              <a:rPr lang="en-US" b="true" sz="12592">
                <a:solidFill>
                  <a:srgbClr val="273384"/>
                </a:solidFill>
                <a:latin typeface="Eczar Bold"/>
                <a:ea typeface="Eczar Bold"/>
                <a:cs typeface="Eczar Bold"/>
                <a:sym typeface="Eczar Bold"/>
              </a:rPr>
              <a:t>Implementation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353505" y="2416294"/>
            <a:ext cx="17580989" cy="3761058"/>
          </a:xfrm>
          <a:custGeom>
            <a:avLst/>
            <a:gdLst/>
            <a:ahLst/>
            <a:cxnLst/>
            <a:rect r="r" b="b" t="t" l="l"/>
            <a:pathLst>
              <a:path h="3761058" w="17580989">
                <a:moveTo>
                  <a:pt x="0" y="0"/>
                </a:moveTo>
                <a:lnTo>
                  <a:pt x="17580990" y="0"/>
                </a:lnTo>
                <a:lnTo>
                  <a:pt x="17580990" y="3761059"/>
                </a:lnTo>
                <a:lnTo>
                  <a:pt x="0" y="3761059"/>
                </a:lnTo>
                <a:lnTo>
                  <a:pt x="0" y="0"/>
                </a:lnTo>
                <a:close/>
              </a:path>
            </a:pathLst>
          </a:custGeom>
          <a:blipFill>
            <a:blip r:embed="rId3"/>
            <a:stretch>
              <a:fillRect l="0" t="0" r="0" b="0"/>
            </a:stretch>
          </a:blipFill>
        </p:spPr>
      </p:sp>
      <p:grpSp>
        <p:nvGrpSpPr>
          <p:cNvPr name="Group 5" id="5"/>
          <p:cNvGrpSpPr/>
          <p:nvPr/>
        </p:nvGrpSpPr>
        <p:grpSpPr>
          <a:xfrm rot="0">
            <a:off x="-284754" y="-4894026"/>
            <a:ext cx="18857508" cy="6697359"/>
            <a:chOff x="0" y="0"/>
            <a:chExt cx="25143344" cy="8929812"/>
          </a:xfrm>
        </p:grpSpPr>
        <p:pic>
          <p:nvPicPr>
            <p:cNvPr name="Picture 6" id="6"/>
            <p:cNvPicPr>
              <a:picLocks noChangeAspect="true"/>
            </p:cNvPicPr>
            <p:nvPr/>
          </p:nvPicPr>
          <p:blipFill>
            <a:blip r:embed="rId4"/>
            <a:srcRect l="0" t="26123" r="0" b="26123"/>
            <a:stretch>
              <a:fillRect/>
            </a:stretch>
          </p:blipFill>
          <p:spPr>
            <a:xfrm flipH="false" flipV="false">
              <a:off x="0" y="0"/>
              <a:ext cx="25143344" cy="8929812"/>
            </a:xfrm>
            <a:prstGeom prst="rect">
              <a:avLst/>
            </a:prstGeom>
          </p:spPr>
        </p:pic>
      </p:grpSp>
      <p:sp>
        <p:nvSpPr>
          <p:cNvPr name="Freeform 7" id="7"/>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522310" y="361950"/>
            <a:ext cx="4989925"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Dataset</a:t>
            </a:r>
          </a:p>
        </p:txBody>
      </p:sp>
      <p:sp>
        <p:nvSpPr>
          <p:cNvPr name="TextBox 9" id="9"/>
          <p:cNvSpPr txBox="true"/>
          <p:nvPr/>
        </p:nvSpPr>
        <p:spPr>
          <a:xfrm rot="0">
            <a:off x="353505" y="7310928"/>
            <a:ext cx="16667614" cy="1180465"/>
          </a:xfrm>
          <a:prstGeom prst="rect">
            <a:avLst/>
          </a:prstGeom>
        </p:spPr>
        <p:txBody>
          <a:bodyPr anchor="t" rtlCol="false" tIns="0" lIns="0" bIns="0" rIns="0">
            <a:spAutoFit/>
          </a:bodyPr>
          <a:lstStyle/>
          <a:p>
            <a:pPr algn="just"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This is the initial dataset of our project </a:t>
            </a:r>
          </a:p>
          <a:p>
            <a:pPr algn="just" marL="734059" indent="-367030" lvl="1">
              <a:lnSpc>
                <a:spcPts val="4759"/>
              </a:lnSpc>
              <a:buFont typeface="Arial"/>
              <a:buChar char="•"/>
            </a:pPr>
            <a:r>
              <a:rPr lang="en-US" b="true" sz="3399">
                <a:solidFill>
                  <a:srgbClr val="000000"/>
                </a:solidFill>
                <a:latin typeface="Canva Sans Bold"/>
                <a:ea typeface="Canva Sans Bold"/>
                <a:cs typeface="Canva Sans Bold"/>
                <a:sym typeface="Canva Sans Bold"/>
              </a:rPr>
              <a:t>Our dataset contains total 1,75341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284754" y="-5088277"/>
            <a:ext cx="19078735" cy="6542500"/>
            <a:chOff x="0" y="0"/>
            <a:chExt cx="25438313" cy="8723334"/>
          </a:xfrm>
        </p:grpSpPr>
        <p:pic>
          <p:nvPicPr>
            <p:cNvPr name="Picture 3" id="3"/>
            <p:cNvPicPr>
              <a:picLocks noChangeAspect="true"/>
            </p:cNvPicPr>
            <p:nvPr/>
          </p:nvPicPr>
          <p:blipFill>
            <a:blip r:embed="rId2"/>
            <a:srcRect l="0" t="26946" r="0" b="26946"/>
            <a:stretch>
              <a:fillRect/>
            </a:stretch>
          </p:blipFill>
          <p:spPr>
            <a:xfrm flipH="false" flipV="false">
              <a:off x="0" y="0"/>
              <a:ext cx="25438313" cy="8723334"/>
            </a:xfrm>
            <a:prstGeom prst="rect">
              <a:avLst/>
            </a:prstGeom>
          </p:spPr>
        </p:pic>
      </p:grpSp>
      <p:sp>
        <p:nvSpPr>
          <p:cNvPr name="TextBox 4" id="4"/>
          <p:cNvSpPr txBox="true"/>
          <p:nvPr/>
        </p:nvSpPr>
        <p:spPr>
          <a:xfrm rot="0">
            <a:off x="1587360" y="120723"/>
            <a:ext cx="13300964"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ABSTRACT</a:t>
            </a:r>
          </a:p>
        </p:txBody>
      </p:sp>
      <p:sp>
        <p:nvSpPr>
          <p:cNvPr name="TextBox 5" id="5"/>
          <p:cNvSpPr txBox="true"/>
          <p:nvPr/>
        </p:nvSpPr>
        <p:spPr>
          <a:xfrm rot="0">
            <a:off x="1028700" y="1547927"/>
            <a:ext cx="15263750" cy="7994198"/>
          </a:xfrm>
          <a:prstGeom prst="rect">
            <a:avLst/>
          </a:prstGeom>
        </p:spPr>
        <p:txBody>
          <a:bodyPr anchor="t" rtlCol="false" tIns="0" lIns="0" bIns="0" rIns="0">
            <a:spAutoFit/>
          </a:bodyPr>
          <a:lstStyle/>
          <a:p>
            <a:pPr algn="just" marL="657701" indent="-328851" lvl="1">
              <a:lnSpc>
                <a:spcPts val="4264"/>
              </a:lnSpc>
              <a:buFont typeface="Arial"/>
              <a:buChar char="•"/>
            </a:pPr>
            <a:r>
              <a:rPr lang="en-US" b="true" sz="3046">
                <a:solidFill>
                  <a:srgbClr val="000000"/>
                </a:solidFill>
                <a:latin typeface="Canva Sans Bold"/>
                <a:ea typeface="Canva Sans Bold"/>
                <a:cs typeface="Canva Sans Bold"/>
                <a:sym typeface="Canva Sans Bold"/>
              </a:rPr>
              <a:t> With the advancement of internet technology,  the number of threats are also rising exponentially,</a:t>
            </a:r>
          </a:p>
          <a:p>
            <a:pPr algn="just">
              <a:lnSpc>
                <a:spcPts val="4264"/>
              </a:lnSpc>
            </a:pPr>
          </a:p>
          <a:p>
            <a:pPr algn="just" marL="657701" indent="-328851" lvl="1">
              <a:lnSpc>
                <a:spcPts val="4264"/>
              </a:lnSpc>
              <a:buFont typeface="Arial"/>
              <a:buChar char="•"/>
            </a:pPr>
            <a:r>
              <a:rPr lang="en-US" b="true" sz="3046">
                <a:solidFill>
                  <a:srgbClr val="000000"/>
                </a:solidFill>
                <a:latin typeface="Canva Sans Bold"/>
                <a:ea typeface="Canva Sans Bold"/>
                <a:cs typeface="Canva Sans Bold"/>
                <a:sym typeface="Canva Sans Bold"/>
              </a:rPr>
              <a:t>To reduce the impact of these threats, researchers have proposed many solutions for intrusion detection.</a:t>
            </a:r>
          </a:p>
          <a:p>
            <a:pPr algn="just">
              <a:lnSpc>
                <a:spcPts val="4264"/>
              </a:lnSpc>
            </a:pPr>
          </a:p>
          <a:p>
            <a:pPr algn="just" marL="657701" indent="-328851" lvl="1">
              <a:lnSpc>
                <a:spcPts val="4264"/>
              </a:lnSpc>
              <a:buFont typeface="Arial"/>
              <a:buChar char="•"/>
            </a:pPr>
            <a:r>
              <a:rPr lang="en-US" b="true" sz="3046">
                <a:solidFill>
                  <a:srgbClr val="000000"/>
                </a:solidFill>
                <a:latin typeface="Canva Sans Bold"/>
                <a:ea typeface="Canva Sans Bold"/>
                <a:cs typeface="Canva Sans Bold"/>
                <a:sym typeface="Canva Sans Bold"/>
              </a:rPr>
              <a:t>In the literature, various machine learning classifiers are trained on older datasets for intrusion detection which limits their detection accuracy.</a:t>
            </a:r>
          </a:p>
          <a:p>
            <a:pPr algn="just">
              <a:lnSpc>
                <a:spcPts val="4264"/>
              </a:lnSpc>
            </a:pPr>
          </a:p>
          <a:p>
            <a:pPr algn="just" marL="657701" indent="-328851" lvl="1">
              <a:lnSpc>
                <a:spcPts val="4264"/>
              </a:lnSpc>
              <a:buFont typeface="Arial"/>
              <a:buChar char="•"/>
            </a:pPr>
            <a:r>
              <a:rPr lang="en-US" b="true" sz="3046">
                <a:solidFill>
                  <a:srgbClr val="000000"/>
                </a:solidFill>
                <a:latin typeface="Canva Sans Bold"/>
                <a:ea typeface="Canva Sans Bold"/>
                <a:cs typeface="Canva Sans Bold"/>
                <a:sym typeface="Canva Sans Bold"/>
              </a:rPr>
              <a:t>So there is a need to train the machine learning classifiers on the latest dataset.</a:t>
            </a:r>
          </a:p>
          <a:p>
            <a:pPr algn="just">
              <a:lnSpc>
                <a:spcPts val="4264"/>
              </a:lnSpc>
            </a:pPr>
          </a:p>
          <a:p>
            <a:pPr algn="just" marL="657701" indent="-328851" lvl="1">
              <a:lnSpc>
                <a:spcPts val="4264"/>
              </a:lnSpc>
              <a:buFont typeface="Arial"/>
              <a:buChar char="•"/>
            </a:pPr>
            <a:r>
              <a:rPr lang="en-US" b="true" sz="3046">
                <a:solidFill>
                  <a:srgbClr val="000000"/>
                </a:solidFill>
                <a:latin typeface="Canva Sans Bold"/>
                <a:ea typeface="Canva Sans Bold"/>
                <a:cs typeface="Canva Sans Bold"/>
                <a:sym typeface="Canva Sans Bold"/>
              </a:rPr>
              <a:t>In this project, UNSW-NB15 , the latest dataset is used to train machine learning classifiers.</a:t>
            </a:r>
          </a:p>
          <a:p>
            <a:pPr algn="just">
              <a:lnSpc>
                <a:spcPts val="4264"/>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353505" y="2416294"/>
            <a:ext cx="17580989" cy="3761058"/>
          </a:xfrm>
          <a:custGeom>
            <a:avLst/>
            <a:gdLst/>
            <a:ahLst/>
            <a:cxnLst/>
            <a:rect r="r" b="b" t="t" l="l"/>
            <a:pathLst>
              <a:path h="3761058" w="17580989">
                <a:moveTo>
                  <a:pt x="0" y="0"/>
                </a:moveTo>
                <a:lnTo>
                  <a:pt x="17580990" y="0"/>
                </a:lnTo>
                <a:lnTo>
                  <a:pt x="17580990" y="3761059"/>
                </a:lnTo>
                <a:lnTo>
                  <a:pt x="0" y="3761059"/>
                </a:lnTo>
                <a:lnTo>
                  <a:pt x="0" y="0"/>
                </a:lnTo>
                <a:close/>
              </a:path>
            </a:pathLst>
          </a:custGeom>
          <a:blipFill>
            <a:blip r:embed="rId3"/>
            <a:stretch>
              <a:fillRect l="0" t="0" r="0" b="0"/>
            </a:stretch>
          </a:blipFill>
        </p:spPr>
      </p:sp>
      <p:grpSp>
        <p:nvGrpSpPr>
          <p:cNvPr name="Group 5" id="5"/>
          <p:cNvGrpSpPr/>
          <p:nvPr/>
        </p:nvGrpSpPr>
        <p:grpSpPr>
          <a:xfrm rot="0">
            <a:off x="-284754" y="-4894026"/>
            <a:ext cx="18857508" cy="6697359"/>
            <a:chOff x="0" y="0"/>
            <a:chExt cx="25143344" cy="8929812"/>
          </a:xfrm>
        </p:grpSpPr>
        <p:pic>
          <p:nvPicPr>
            <p:cNvPr name="Picture 6" id="6"/>
            <p:cNvPicPr>
              <a:picLocks noChangeAspect="true"/>
            </p:cNvPicPr>
            <p:nvPr/>
          </p:nvPicPr>
          <p:blipFill>
            <a:blip r:embed="rId4"/>
            <a:srcRect l="0" t="26123" r="0" b="26123"/>
            <a:stretch>
              <a:fillRect/>
            </a:stretch>
          </p:blipFill>
          <p:spPr>
            <a:xfrm flipH="false" flipV="false">
              <a:off x="0" y="0"/>
              <a:ext cx="25143344" cy="8929812"/>
            </a:xfrm>
            <a:prstGeom prst="rect">
              <a:avLst/>
            </a:prstGeom>
          </p:spPr>
        </p:pic>
      </p:grpSp>
      <p:sp>
        <p:nvSpPr>
          <p:cNvPr name="Freeform 7" id="7"/>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522310" y="361950"/>
            <a:ext cx="4989925"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Dataset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6697359"/>
            <a:chOff x="0" y="0"/>
            <a:chExt cx="25143344" cy="8929812"/>
          </a:xfrm>
        </p:grpSpPr>
        <p:pic>
          <p:nvPicPr>
            <p:cNvPr name="Picture 5" id="5"/>
            <p:cNvPicPr>
              <a:picLocks noChangeAspect="true"/>
            </p:cNvPicPr>
            <p:nvPr/>
          </p:nvPicPr>
          <p:blipFill>
            <a:blip r:embed="rId3"/>
            <a:srcRect l="0" t="26123" r="0" b="26123"/>
            <a:stretch>
              <a:fillRect/>
            </a:stretch>
          </p:blipFill>
          <p:spPr>
            <a:xfrm flipH="false" flipV="false">
              <a:off x="0" y="0"/>
              <a:ext cx="25143344" cy="8929812"/>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4257343" y="2071536"/>
            <a:ext cx="8604105" cy="7917614"/>
          </a:xfrm>
          <a:custGeom>
            <a:avLst/>
            <a:gdLst/>
            <a:ahLst/>
            <a:cxnLst/>
            <a:rect r="r" b="b" t="t" l="l"/>
            <a:pathLst>
              <a:path h="7917614" w="8604105">
                <a:moveTo>
                  <a:pt x="0" y="0"/>
                </a:moveTo>
                <a:lnTo>
                  <a:pt x="8604105" y="0"/>
                </a:lnTo>
                <a:lnTo>
                  <a:pt x="8604105" y="7917614"/>
                </a:lnTo>
                <a:lnTo>
                  <a:pt x="0" y="7917614"/>
                </a:lnTo>
                <a:lnTo>
                  <a:pt x="0" y="0"/>
                </a:lnTo>
                <a:close/>
              </a:path>
            </a:pathLst>
          </a:custGeom>
          <a:blipFill>
            <a:blip r:embed="rId6"/>
            <a:stretch>
              <a:fillRect l="0" t="0" r="-834" b="0"/>
            </a:stretch>
          </a:blipFill>
        </p:spPr>
      </p:sp>
      <p:sp>
        <p:nvSpPr>
          <p:cNvPr name="TextBox 9" id="9"/>
          <p:cNvSpPr txBox="true"/>
          <p:nvPr/>
        </p:nvSpPr>
        <p:spPr>
          <a:xfrm rot="0">
            <a:off x="1522310" y="361950"/>
            <a:ext cx="11339138"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Data  Visualisation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6697359"/>
            <a:chOff x="0" y="0"/>
            <a:chExt cx="25143344" cy="8929812"/>
          </a:xfrm>
        </p:grpSpPr>
        <p:pic>
          <p:nvPicPr>
            <p:cNvPr name="Picture 5" id="5"/>
            <p:cNvPicPr>
              <a:picLocks noChangeAspect="true"/>
            </p:cNvPicPr>
            <p:nvPr/>
          </p:nvPicPr>
          <p:blipFill>
            <a:blip r:embed="rId3"/>
            <a:srcRect l="0" t="26123" r="0" b="26123"/>
            <a:stretch>
              <a:fillRect/>
            </a:stretch>
          </p:blipFill>
          <p:spPr>
            <a:xfrm flipH="false" flipV="false">
              <a:off x="0" y="0"/>
              <a:ext cx="25143344" cy="8929812"/>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3842535" y="1986680"/>
            <a:ext cx="8817683" cy="7979533"/>
          </a:xfrm>
          <a:custGeom>
            <a:avLst/>
            <a:gdLst/>
            <a:ahLst/>
            <a:cxnLst/>
            <a:rect r="r" b="b" t="t" l="l"/>
            <a:pathLst>
              <a:path h="7979533" w="8817683">
                <a:moveTo>
                  <a:pt x="0" y="0"/>
                </a:moveTo>
                <a:lnTo>
                  <a:pt x="8817683" y="0"/>
                </a:lnTo>
                <a:lnTo>
                  <a:pt x="8817683" y="7979532"/>
                </a:lnTo>
                <a:lnTo>
                  <a:pt x="0" y="7979532"/>
                </a:lnTo>
                <a:lnTo>
                  <a:pt x="0" y="0"/>
                </a:lnTo>
                <a:close/>
              </a:path>
            </a:pathLst>
          </a:custGeom>
          <a:blipFill>
            <a:blip r:embed="rId6"/>
            <a:stretch>
              <a:fillRect l="0" t="0" r="0" b="0"/>
            </a:stretch>
          </a:blipFill>
        </p:spPr>
      </p:sp>
      <p:sp>
        <p:nvSpPr>
          <p:cNvPr name="TextBox 9" id="9"/>
          <p:cNvSpPr txBox="true"/>
          <p:nvPr/>
        </p:nvSpPr>
        <p:spPr>
          <a:xfrm rot="0">
            <a:off x="1522310" y="361950"/>
            <a:ext cx="11339138"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Data  Visualisation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2099465"/>
            <a:ext cx="16639067" cy="6112680"/>
          </a:xfrm>
          <a:custGeom>
            <a:avLst/>
            <a:gdLst/>
            <a:ahLst/>
            <a:cxnLst/>
            <a:rect r="r" b="b" t="t" l="l"/>
            <a:pathLst>
              <a:path h="6112680" w="16639067">
                <a:moveTo>
                  <a:pt x="0" y="0"/>
                </a:moveTo>
                <a:lnTo>
                  <a:pt x="16639067" y="0"/>
                </a:lnTo>
                <a:lnTo>
                  <a:pt x="16639067" y="6112680"/>
                </a:lnTo>
                <a:lnTo>
                  <a:pt x="0" y="6112680"/>
                </a:lnTo>
                <a:lnTo>
                  <a:pt x="0" y="0"/>
                </a:lnTo>
                <a:close/>
              </a:path>
            </a:pathLst>
          </a:custGeom>
          <a:blipFill>
            <a:blip r:embed="rId5"/>
            <a:stretch>
              <a:fillRect l="-2870" t="-402" r="-2870" b="0"/>
            </a:stretch>
          </a:blipFill>
        </p:spPr>
      </p:sp>
      <p:sp>
        <p:nvSpPr>
          <p:cNvPr name="TextBox 6" id="6"/>
          <p:cNvSpPr txBox="true"/>
          <p:nvPr/>
        </p:nvSpPr>
        <p:spPr>
          <a:xfrm rot="0">
            <a:off x="1324025" y="8545520"/>
            <a:ext cx="14252800"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Replacing the ' - ' with NaN  in the service column of the dataset</a:t>
            </a:r>
          </a:p>
        </p:txBody>
      </p:sp>
      <p:grpSp>
        <p:nvGrpSpPr>
          <p:cNvPr name="Group 7" id="7"/>
          <p:cNvGrpSpPr/>
          <p:nvPr/>
        </p:nvGrpSpPr>
        <p:grpSpPr>
          <a:xfrm rot="0">
            <a:off x="-284754" y="-4894026"/>
            <a:ext cx="18857508" cy="6697359"/>
            <a:chOff x="0" y="0"/>
            <a:chExt cx="25143344" cy="8929812"/>
          </a:xfrm>
        </p:grpSpPr>
        <p:pic>
          <p:nvPicPr>
            <p:cNvPr name="Picture 8" id="8"/>
            <p:cNvPicPr>
              <a:picLocks noChangeAspect="true"/>
            </p:cNvPicPr>
            <p:nvPr/>
          </p:nvPicPr>
          <p:blipFill>
            <a:blip r:embed="rId6"/>
            <a:srcRect l="0" t="26123" r="0" b="26123"/>
            <a:stretch>
              <a:fillRect/>
            </a:stretch>
          </p:blipFill>
          <p:spPr>
            <a:xfrm flipH="false" flipV="false">
              <a:off x="0" y="0"/>
              <a:ext cx="25143344" cy="8929812"/>
            </a:xfrm>
            <a:prstGeom prst="rect">
              <a:avLst/>
            </a:prstGeom>
          </p:spPr>
        </p:pic>
      </p:grpSp>
      <p:sp>
        <p:nvSpPr>
          <p:cNvPr name="TextBox 9" id="9"/>
          <p:cNvSpPr txBox="true"/>
          <p:nvPr/>
        </p:nvSpPr>
        <p:spPr>
          <a:xfrm rot="0">
            <a:off x="1522310" y="361950"/>
            <a:ext cx="11339138"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Data  Pre-Processing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91856" y="1885218"/>
            <a:ext cx="5456069" cy="6000497"/>
          </a:xfrm>
          <a:custGeom>
            <a:avLst/>
            <a:gdLst/>
            <a:ahLst/>
            <a:cxnLst/>
            <a:rect r="r" b="b" t="t" l="l"/>
            <a:pathLst>
              <a:path h="6000497" w="5456069">
                <a:moveTo>
                  <a:pt x="0" y="0"/>
                </a:moveTo>
                <a:lnTo>
                  <a:pt x="5456069" y="0"/>
                </a:lnTo>
                <a:lnTo>
                  <a:pt x="5456069" y="6000497"/>
                </a:lnTo>
                <a:lnTo>
                  <a:pt x="0" y="6000497"/>
                </a:lnTo>
                <a:lnTo>
                  <a:pt x="0" y="0"/>
                </a:lnTo>
                <a:close/>
              </a:path>
            </a:pathLst>
          </a:custGeom>
          <a:blipFill>
            <a:blip r:embed="rId5"/>
            <a:stretch>
              <a:fillRect l="0" t="0" r="0" b="-50626"/>
            </a:stretch>
          </a:blipFill>
        </p:spPr>
      </p:sp>
      <p:sp>
        <p:nvSpPr>
          <p:cNvPr name="Freeform 6" id="6"/>
          <p:cNvSpPr/>
          <p:nvPr/>
        </p:nvSpPr>
        <p:spPr>
          <a:xfrm flipH="false" flipV="false" rot="0">
            <a:off x="6235021" y="1872221"/>
            <a:ext cx="10839852" cy="5925671"/>
          </a:xfrm>
          <a:custGeom>
            <a:avLst/>
            <a:gdLst/>
            <a:ahLst/>
            <a:cxnLst/>
            <a:rect r="r" b="b" t="t" l="l"/>
            <a:pathLst>
              <a:path h="5925671" w="10839852">
                <a:moveTo>
                  <a:pt x="0" y="0"/>
                </a:moveTo>
                <a:lnTo>
                  <a:pt x="10839852" y="0"/>
                </a:lnTo>
                <a:lnTo>
                  <a:pt x="10839852" y="5925672"/>
                </a:lnTo>
                <a:lnTo>
                  <a:pt x="0" y="5925672"/>
                </a:lnTo>
                <a:lnTo>
                  <a:pt x="0" y="0"/>
                </a:lnTo>
                <a:close/>
              </a:path>
            </a:pathLst>
          </a:custGeom>
          <a:blipFill>
            <a:blip r:embed="rId6"/>
            <a:stretch>
              <a:fillRect l="0" t="0" r="-9331" b="0"/>
            </a:stretch>
          </a:blipFill>
        </p:spPr>
      </p:sp>
      <p:sp>
        <p:nvSpPr>
          <p:cNvPr name="TextBox 7" id="7"/>
          <p:cNvSpPr txBox="true"/>
          <p:nvPr/>
        </p:nvSpPr>
        <p:spPr>
          <a:xfrm rot="0">
            <a:off x="491856" y="8288571"/>
            <a:ext cx="16916915" cy="5803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ea typeface="Canva Sans"/>
                <a:cs typeface="Canva Sans"/>
                <a:sym typeface="Canva Sans"/>
              </a:rPr>
              <a:t>Dropping the rows which has NaN values in the service column</a:t>
            </a:r>
          </a:p>
        </p:txBody>
      </p:sp>
      <p:grpSp>
        <p:nvGrpSpPr>
          <p:cNvPr name="Group 8" id="8"/>
          <p:cNvGrpSpPr/>
          <p:nvPr/>
        </p:nvGrpSpPr>
        <p:grpSpPr>
          <a:xfrm rot="0">
            <a:off x="-284754" y="-5225486"/>
            <a:ext cx="18857508" cy="6697359"/>
            <a:chOff x="0" y="0"/>
            <a:chExt cx="25143344" cy="8929812"/>
          </a:xfrm>
        </p:grpSpPr>
        <p:pic>
          <p:nvPicPr>
            <p:cNvPr name="Picture 9" id="9"/>
            <p:cNvPicPr>
              <a:picLocks noChangeAspect="true"/>
            </p:cNvPicPr>
            <p:nvPr/>
          </p:nvPicPr>
          <p:blipFill>
            <a:blip r:embed="rId7"/>
            <a:srcRect l="0" t="26123" r="0" b="26123"/>
            <a:stretch>
              <a:fillRect/>
            </a:stretch>
          </p:blipFill>
          <p:spPr>
            <a:xfrm flipH="false" flipV="false">
              <a:off x="0" y="0"/>
              <a:ext cx="25143344" cy="8929812"/>
            </a:xfrm>
            <a:prstGeom prst="rect">
              <a:avLst/>
            </a:prstGeom>
          </p:spPr>
        </p:pic>
      </p:grpSp>
      <p:sp>
        <p:nvSpPr>
          <p:cNvPr name="TextBox 10" id="10"/>
          <p:cNvSpPr txBox="true"/>
          <p:nvPr/>
        </p:nvSpPr>
        <p:spPr>
          <a:xfrm rot="0">
            <a:off x="1949157" y="166948"/>
            <a:ext cx="11339138" cy="1304925"/>
          </a:xfrm>
          <a:prstGeom prst="rect">
            <a:avLst/>
          </a:prstGeom>
        </p:spPr>
        <p:txBody>
          <a:bodyPr anchor="t" rtlCol="false" tIns="0" lIns="0" bIns="0" rIns="0">
            <a:spAutoFit/>
          </a:bodyPr>
          <a:lstStyle/>
          <a:p>
            <a:pPr algn="l" marL="0" indent="0" lvl="0">
              <a:lnSpc>
                <a:spcPts val="10200"/>
              </a:lnSpc>
              <a:spcBef>
                <a:spcPct val="0"/>
              </a:spcBef>
            </a:pPr>
            <a:r>
              <a:rPr lang="en-US" b="true" sz="8500">
                <a:solidFill>
                  <a:srgbClr val="273384"/>
                </a:solidFill>
                <a:latin typeface="Eczar Bold"/>
                <a:ea typeface="Eczar Bold"/>
                <a:cs typeface="Eczar Bold"/>
                <a:sym typeface="Eczar Bold"/>
              </a:rPr>
              <a:t>Data  Pre-Processing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322931"/>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84754" y="-5225486"/>
            <a:ext cx="18857508" cy="6697359"/>
            <a:chOff x="0" y="0"/>
            <a:chExt cx="25143344" cy="8929812"/>
          </a:xfrm>
        </p:grpSpPr>
        <p:pic>
          <p:nvPicPr>
            <p:cNvPr name="Picture 6" id="6"/>
            <p:cNvPicPr>
              <a:picLocks noChangeAspect="true"/>
            </p:cNvPicPr>
            <p:nvPr/>
          </p:nvPicPr>
          <p:blipFill>
            <a:blip r:embed="rId5"/>
            <a:srcRect l="0" t="26123" r="0" b="26123"/>
            <a:stretch>
              <a:fillRect/>
            </a:stretch>
          </p:blipFill>
          <p:spPr>
            <a:xfrm flipH="false" flipV="false">
              <a:off x="0" y="0"/>
              <a:ext cx="25143344" cy="8929812"/>
            </a:xfrm>
            <a:prstGeom prst="rect">
              <a:avLst/>
            </a:prstGeom>
          </p:spPr>
        </p:pic>
      </p:grpSp>
      <p:sp>
        <p:nvSpPr>
          <p:cNvPr name="Freeform 7" id="7"/>
          <p:cNvSpPr/>
          <p:nvPr/>
        </p:nvSpPr>
        <p:spPr>
          <a:xfrm flipH="false" flipV="false" rot="0">
            <a:off x="1489486" y="2013503"/>
            <a:ext cx="15309029" cy="7577792"/>
          </a:xfrm>
          <a:custGeom>
            <a:avLst/>
            <a:gdLst/>
            <a:ahLst/>
            <a:cxnLst/>
            <a:rect r="r" b="b" t="t" l="l"/>
            <a:pathLst>
              <a:path h="7577792" w="15309029">
                <a:moveTo>
                  <a:pt x="0" y="0"/>
                </a:moveTo>
                <a:lnTo>
                  <a:pt x="15309028" y="0"/>
                </a:lnTo>
                <a:lnTo>
                  <a:pt x="15309028" y="7577792"/>
                </a:lnTo>
                <a:lnTo>
                  <a:pt x="0" y="7577792"/>
                </a:lnTo>
                <a:lnTo>
                  <a:pt x="0" y="0"/>
                </a:lnTo>
                <a:close/>
              </a:path>
            </a:pathLst>
          </a:custGeom>
          <a:blipFill>
            <a:blip r:embed="rId6"/>
            <a:stretch>
              <a:fillRect l="0" t="-3886" r="0" b="-1494"/>
            </a:stretch>
          </a:blipFill>
        </p:spPr>
      </p:sp>
      <p:sp>
        <p:nvSpPr>
          <p:cNvPr name="TextBox 8" id="8"/>
          <p:cNvSpPr txBox="true"/>
          <p:nvPr/>
        </p:nvSpPr>
        <p:spPr>
          <a:xfrm rot="0">
            <a:off x="2772579" y="243148"/>
            <a:ext cx="11339138" cy="1228725"/>
          </a:xfrm>
          <a:prstGeom prst="rect">
            <a:avLst/>
          </a:prstGeom>
        </p:spPr>
        <p:txBody>
          <a:bodyPr anchor="t" rtlCol="false" tIns="0" lIns="0" bIns="0" rIns="0">
            <a:spAutoFit/>
          </a:bodyPr>
          <a:lstStyle/>
          <a:p>
            <a:pPr algn="l" marL="0" indent="0" lvl="0">
              <a:lnSpc>
                <a:spcPts val="9720"/>
              </a:lnSpc>
              <a:spcBef>
                <a:spcPct val="0"/>
              </a:spcBef>
            </a:pPr>
            <a:r>
              <a:rPr lang="en-US" b="true" sz="8100">
                <a:solidFill>
                  <a:srgbClr val="273384"/>
                </a:solidFill>
                <a:latin typeface="Eczar Bold"/>
                <a:ea typeface="Eczar Bold"/>
                <a:cs typeface="Eczar Bold"/>
                <a:sym typeface="Eczar Bold"/>
              </a:rPr>
              <a:t>Data  Pre-Processing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1315722" y="2889362"/>
            <a:ext cx="7762126" cy="8630578"/>
          </a:xfrm>
          <a:custGeom>
            <a:avLst/>
            <a:gdLst/>
            <a:ahLst/>
            <a:cxnLst/>
            <a:rect r="r" b="b" t="t" l="l"/>
            <a:pathLst>
              <a:path h="8630578" w="7762126">
                <a:moveTo>
                  <a:pt x="0" y="0"/>
                </a:moveTo>
                <a:lnTo>
                  <a:pt x="7762127" y="0"/>
                </a:lnTo>
                <a:lnTo>
                  <a:pt x="7762127"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2660682" y="-704167"/>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6697359"/>
            <a:chOff x="0" y="0"/>
            <a:chExt cx="25143344" cy="8929812"/>
          </a:xfrm>
        </p:grpSpPr>
        <p:pic>
          <p:nvPicPr>
            <p:cNvPr name="Picture 5" id="5"/>
            <p:cNvPicPr>
              <a:picLocks noChangeAspect="true"/>
            </p:cNvPicPr>
            <p:nvPr/>
          </p:nvPicPr>
          <p:blipFill>
            <a:blip r:embed="rId3"/>
            <a:srcRect l="0" t="26123" r="0" b="26123"/>
            <a:stretch>
              <a:fillRect/>
            </a:stretch>
          </p:blipFill>
          <p:spPr>
            <a:xfrm flipH="false" flipV="false">
              <a:off x="0" y="0"/>
              <a:ext cx="25143344" cy="8929812"/>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1812687" y="3089610"/>
            <a:ext cx="13672618" cy="5898334"/>
          </a:xfrm>
          <a:custGeom>
            <a:avLst/>
            <a:gdLst/>
            <a:ahLst/>
            <a:cxnLst/>
            <a:rect r="r" b="b" t="t" l="l"/>
            <a:pathLst>
              <a:path h="5898334" w="13672618">
                <a:moveTo>
                  <a:pt x="0" y="0"/>
                </a:moveTo>
                <a:lnTo>
                  <a:pt x="13672618" y="0"/>
                </a:lnTo>
                <a:lnTo>
                  <a:pt x="13672618" y="5898334"/>
                </a:lnTo>
                <a:lnTo>
                  <a:pt x="0" y="5898334"/>
                </a:lnTo>
                <a:lnTo>
                  <a:pt x="0" y="0"/>
                </a:lnTo>
                <a:close/>
              </a:path>
            </a:pathLst>
          </a:custGeom>
          <a:blipFill>
            <a:blip r:embed="rId6"/>
            <a:stretch>
              <a:fillRect l="-212" t="-26717" r="0" b="-27735"/>
            </a:stretch>
          </a:blipFill>
        </p:spPr>
      </p:sp>
      <p:sp>
        <p:nvSpPr>
          <p:cNvPr name="TextBox 9" id="9"/>
          <p:cNvSpPr txBox="true"/>
          <p:nvPr/>
        </p:nvSpPr>
        <p:spPr>
          <a:xfrm rot="0">
            <a:off x="1522310" y="361950"/>
            <a:ext cx="11339138"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Data  Pre-Processing</a:t>
            </a:r>
          </a:p>
        </p:txBody>
      </p:sp>
      <p:sp>
        <p:nvSpPr>
          <p:cNvPr name="TextBox 10" id="10"/>
          <p:cNvSpPr txBox="true"/>
          <p:nvPr/>
        </p:nvSpPr>
        <p:spPr>
          <a:xfrm rot="0">
            <a:off x="97533" y="1954865"/>
            <a:ext cx="630722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Label Encoding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6697359"/>
            <a:chOff x="0" y="0"/>
            <a:chExt cx="25143344" cy="8929812"/>
          </a:xfrm>
        </p:grpSpPr>
        <p:pic>
          <p:nvPicPr>
            <p:cNvPr name="Picture 5" id="5"/>
            <p:cNvPicPr>
              <a:picLocks noChangeAspect="true"/>
            </p:cNvPicPr>
            <p:nvPr/>
          </p:nvPicPr>
          <p:blipFill>
            <a:blip r:embed="rId3"/>
            <a:srcRect l="0" t="26123" r="0" b="26123"/>
            <a:stretch>
              <a:fillRect/>
            </a:stretch>
          </p:blipFill>
          <p:spPr>
            <a:xfrm flipH="false" flipV="false">
              <a:off x="0" y="0"/>
              <a:ext cx="25143344" cy="8929812"/>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1028700" y="2249219"/>
            <a:ext cx="15256329" cy="7052545"/>
          </a:xfrm>
          <a:custGeom>
            <a:avLst/>
            <a:gdLst/>
            <a:ahLst/>
            <a:cxnLst/>
            <a:rect r="r" b="b" t="t" l="l"/>
            <a:pathLst>
              <a:path h="7052545" w="15256329">
                <a:moveTo>
                  <a:pt x="0" y="0"/>
                </a:moveTo>
                <a:lnTo>
                  <a:pt x="15256329" y="0"/>
                </a:lnTo>
                <a:lnTo>
                  <a:pt x="15256329" y="7052546"/>
                </a:lnTo>
                <a:lnTo>
                  <a:pt x="0" y="7052546"/>
                </a:lnTo>
                <a:lnTo>
                  <a:pt x="0" y="0"/>
                </a:lnTo>
                <a:close/>
              </a:path>
            </a:pathLst>
          </a:custGeom>
          <a:blipFill>
            <a:blip r:embed="rId6"/>
            <a:stretch>
              <a:fillRect l="0" t="0" r="0" b="0"/>
            </a:stretch>
          </a:blipFill>
        </p:spPr>
      </p:sp>
      <p:sp>
        <p:nvSpPr>
          <p:cNvPr name="TextBox 9" id="9"/>
          <p:cNvSpPr txBox="true"/>
          <p:nvPr/>
        </p:nvSpPr>
        <p:spPr>
          <a:xfrm rot="0">
            <a:off x="1522310" y="361950"/>
            <a:ext cx="11339138"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Data  Pre-Processing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84754" y="-5225486"/>
            <a:ext cx="18857508" cy="6697359"/>
            <a:chOff x="0" y="0"/>
            <a:chExt cx="25143344" cy="8929812"/>
          </a:xfrm>
        </p:grpSpPr>
        <p:pic>
          <p:nvPicPr>
            <p:cNvPr name="Picture 6" id="6"/>
            <p:cNvPicPr>
              <a:picLocks noChangeAspect="true"/>
            </p:cNvPicPr>
            <p:nvPr/>
          </p:nvPicPr>
          <p:blipFill>
            <a:blip r:embed="rId5"/>
            <a:srcRect l="0" t="26123" r="0" b="26123"/>
            <a:stretch>
              <a:fillRect/>
            </a:stretch>
          </p:blipFill>
          <p:spPr>
            <a:xfrm flipH="false" flipV="false">
              <a:off x="0" y="0"/>
              <a:ext cx="25143344" cy="8929812"/>
            </a:xfrm>
            <a:prstGeom prst="rect">
              <a:avLst/>
            </a:prstGeom>
          </p:spPr>
        </p:pic>
      </p:grpSp>
      <p:sp>
        <p:nvSpPr>
          <p:cNvPr name="Freeform 7" id="7"/>
          <p:cNvSpPr/>
          <p:nvPr/>
        </p:nvSpPr>
        <p:spPr>
          <a:xfrm flipH="false" flipV="false" rot="0">
            <a:off x="674079" y="2249219"/>
            <a:ext cx="16939841" cy="7491580"/>
          </a:xfrm>
          <a:custGeom>
            <a:avLst/>
            <a:gdLst/>
            <a:ahLst/>
            <a:cxnLst/>
            <a:rect r="r" b="b" t="t" l="l"/>
            <a:pathLst>
              <a:path h="7491580" w="16939841">
                <a:moveTo>
                  <a:pt x="0" y="0"/>
                </a:moveTo>
                <a:lnTo>
                  <a:pt x="16939842" y="0"/>
                </a:lnTo>
                <a:lnTo>
                  <a:pt x="16939842" y="7491580"/>
                </a:lnTo>
                <a:lnTo>
                  <a:pt x="0" y="7491580"/>
                </a:lnTo>
                <a:lnTo>
                  <a:pt x="0" y="0"/>
                </a:lnTo>
                <a:close/>
              </a:path>
            </a:pathLst>
          </a:custGeom>
          <a:blipFill>
            <a:blip r:embed="rId6"/>
            <a:stretch>
              <a:fillRect l="0" t="-830" r="0" b="-830"/>
            </a:stretch>
          </a:blipFill>
        </p:spPr>
      </p:sp>
      <p:sp>
        <p:nvSpPr>
          <p:cNvPr name="TextBox 8" id="8"/>
          <p:cNvSpPr txBox="true"/>
          <p:nvPr/>
        </p:nvSpPr>
        <p:spPr>
          <a:xfrm rot="0">
            <a:off x="1949157" y="166948"/>
            <a:ext cx="11339138" cy="1304925"/>
          </a:xfrm>
          <a:prstGeom prst="rect">
            <a:avLst/>
          </a:prstGeom>
        </p:spPr>
        <p:txBody>
          <a:bodyPr anchor="t" rtlCol="false" tIns="0" lIns="0" bIns="0" rIns="0">
            <a:spAutoFit/>
          </a:bodyPr>
          <a:lstStyle/>
          <a:p>
            <a:pPr algn="l" marL="0" indent="0" lvl="0">
              <a:lnSpc>
                <a:spcPts val="10200"/>
              </a:lnSpc>
              <a:spcBef>
                <a:spcPct val="0"/>
              </a:spcBef>
            </a:pPr>
            <a:r>
              <a:rPr lang="en-US" b="true" sz="8500">
                <a:solidFill>
                  <a:srgbClr val="273384"/>
                </a:solidFill>
                <a:latin typeface="Eczar Bold"/>
                <a:ea typeface="Eczar Bold"/>
                <a:cs typeface="Eczar Bold"/>
                <a:sym typeface="Eczar Bold"/>
              </a:rPr>
              <a:t>Data  Pre-Processing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6697359"/>
            <a:chOff x="0" y="0"/>
            <a:chExt cx="25143344" cy="8929812"/>
          </a:xfrm>
        </p:grpSpPr>
        <p:pic>
          <p:nvPicPr>
            <p:cNvPr name="Picture 5" id="5"/>
            <p:cNvPicPr>
              <a:picLocks noChangeAspect="true"/>
            </p:cNvPicPr>
            <p:nvPr/>
          </p:nvPicPr>
          <p:blipFill>
            <a:blip r:embed="rId3"/>
            <a:srcRect l="0" t="26123" r="0" b="26123"/>
            <a:stretch>
              <a:fillRect/>
            </a:stretch>
          </p:blipFill>
          <p:spPr>
            <a:xfrm flipH="false" flipV="false">
              <a:off x="0" y="0"/>
              <a:ext cx="25143344" cy="8929812"/>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TextBox 8" id="8"/>
          <p:cNvSpPr txBox="true"/>
          <p:nvPr/>
        </p:nvSpPr>
        <p:spPr>
          <a:xfrm rot="0">
            <a:off x="1522310" y="361950"/>
            <a:ext cx="11339138"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Feature Selection</a:t>
            </a:r>
          </a:p>
        </p:txBody>
      </p:sp>
      <p:sp>
        <p:nvSpPr>
          <p:cNvPr name="TextBox 9" id="9"/>
          <p:cNvSpPr txBox="true"/>
          <p:nvPr/>
        </p:nvSpPr>
        <p:spPr>
          <a:xfrm rot="0">
            <a:off x="196830" y="2239694"/>
            <a:ext cx="17894341" cy="7172325"/>
          </a:xfrm>
          <a:prstGeom prst="rect">
            <a:avLst/>
          </a:prstGeom>
        </p:spPr>
        <p:txBody>
          <a:bodyPr anchor="t" rtlCol="false" tIns="0" lIns="0" bIns="0" rIns="0">
            <a:spAutoFit/>
          </a:bodyPr>
          <a:lstStyle/>
          <a:p>
            <a:pPr algn="l">
              <a:lnSpc>
                <a:spcPts val="4800"/>
              </a:lnSpc>
            </a:pPr>
          </a:p>
          <a:p>
            <a:pPr algn="l" marL="863684" indent="-431842" lvl="1">
              <a:lnSpc>
                <a:spcPts val="4800"/>
              </a:lnSpc>
              <a:buAutoNum type="arabicPeriod" startAt="1"/>
            </a:pPr>
            <a:r>
              <a:rPr lang="en-US" b="true" sz="4000">
                <a:solidFill>
                  <a:srgbClr val="273384"/>
                </a:solidFill>
                <a:latin typeface="Canva Sans Bold"/>
                <a:ea typeface="Canva Sans Bold"/>
                <a:cs typeface="Canva Sans Bold"/>
                <a:sym typeface="Canva Sans Bold"/>
              </a:rPr>
              <a:t>“dur”</a:t>
            </a:r>
            <a:r>
              <a:rPr lang="en-US" sz="4000">
                <a:solidFill>
                  <a:srgbClr val="273384"/>
                </a:solidFill>
                <a:latin typeface="Canva Sans"/>
                <a:ea typeface="Canva Sans"/>
                <a:cs typeface="Canva Sans"/>
                <a:sym typeface="Canva Sans"/>
              </a:rPr>
              <a:t> : Record total duration.</a:t>
            </a:r>
          </a:p>
          <a:p>
            <a:pPr algn="l" marL="863684" indent="-431842" lvl="1">
              <a:lnSpc>
                <a:spcPts val="4800"/>
              </a:lnSpc>
              <a:buAutoNum type="arabicPeriod" startAt="1"/>
            </a:pPr>
            <a:r>
              <a:rPr lang="en-US" sz="4000">
                <a:solidFill>
                  <a:srgbClr val="273384"/>
                </a:solidFill>
                <a:latin typeface="Canva Sans"/>
                <a:ea typeface="Canva Sans"/>
                <a:cs typeface="Canva Sans"/>
                <a:sym typeface="Canva Sans"/>
              </a:rPr>
              <a:t>“</a:t>
            </a:r>
            <a:r>
              <a:rPr lang="en-US" b="true" sz="4000">
                <a:solidFill>
                  <a:srgbClr val="273384"/>
                </a:solidFill>
                <a:latin typeface="Canva Sans Bold"/>
                <a:ea typeface="Canva Sans Bold"/>
                <a:cs typeface="Canva Sans Bold"/>
                <a:sym typeface="Canva Sans Bold"/>
              </a:rPr>
              <a:t>spkts”</a:t>
            </a:r>
            <a:r>
              <a:rPr lang="en-US" sz="4000">
                <a:solidFill>
                  <a:srgbClr val="273384"/>
                </a:solidFill>
                <a:latin typeface="Canva Sans"/>
                <a:ea typeface="Canva Sans"/>
                <a:cs typeface="Canva Sans"/>
                <a:sym typeface="Canva Sans"/>
              </a:rPr>
              <a:t>: Source to destination packet count.</a:t>
            </a:r>
          </a:p>
          <a:p>
            <a:pPr algn="l" marL="863684" indent="-431842" lvl="1">
              <a:lnSpc>
                <a:spcPts val="4800"/>
              </a:lnSpc>
              <a:buAutoNum type="arabicPeriod" startAt="1"/>
            </a:pPr>
            <a:r>
              <a:rPr lang="en-US" b="true" sz="4000">
                <a:solidFill>
                  <a:srgbClr val="273384"/>
                </a:solidFill>
                <a:latin typeface="Canva Sans Bold"/>
                <a:ea typeface="Canva Sans Bold"/>
                <a:cs typeface="Canva Sans Bold"/>
                <a:sym typeface="Canva Sans Bold"/>
              </a:rPr>
              <a:t>“sttl”</a:t>
            </a:r>
            <a:r>
              <a:rPr lang="en-US" sz="4000">
                <a:solidFill>
                  <a:srgbClr val="273384"/>
                </a:solidFill>
                <a:latin typeface="Canva Sans"/>
                <a:ea typeface="Canva Sans"/>
                <a:cs typeface="Canva Sans"/>
                <a:sym typeface="Canva Sans"/>
              </a:rPr>
              <a:t> : Source to destination time to live value.</a:t>
            </a:r>
          </a:p>
          <a:p>
            <a:pPr algn="l" marL="863684" indent="-431842" lvl="1">
              <a:lnSpc>
                <a:spcPts val="4800"/>
              </a:lnSpc>
              <a:buAutoNum type="arabicPeriod" startAt="1"/>
            </a:pPr>
            <a:r>
              <a:rPr lang="en-US" b="true" sz="4000">
                <a:solidFill>
                  <a:srgbClr val="273384"/>
                </a:solidFill>
                <a:latin typeface="Canva Sans Bold"/>
                <a:ea typeface="Canva Sans Bold"/>
                <a:cs typeface="Canva Sans Bold"/>
                <a:sym typeface="Canva Sans Bold"/>
              </a:rPr>
              <a:t>“sbytes”</a:t>
            </a:r>
            <a:r>
              <a:rPr lang="en-US" sz="4000">
                <a:solidFill>
                  <a:srgbClr val="273384"/>
                </a:solidFill>
                <a:latin typeface="Canva Sans"/>
                <a:ea typeface="Canva Sans"/>
                <a:cs typeface="Canva Sans"/>
                <a:sym typeface="Canva Sans"/>
              </a:rPr>
              <a:t> : Source to destination transaction bytes</a:t>
            </a:r>
          </a:p>
          <a:p>
            <a:pPr algn="l" marL="863684" indent="-431842" lvl="1">
              <a:lnSpc>
                <a:spcPts val="4800"/>
              </a:lnSpc>
              <a:buAutoNum type="arabicPeriod" startAt="1"/>
            </a:pPr>
            <a:r>
              <a:rPr lang="en-US" b="true" sz="4000">
                <a:solidFill>
                  <a:srgbClr val="273384"/>
                </a:solidFill>
                <a:latin typeface="Canva Sans Bold"/>
                <a:ea typeface="Canva Sans Bold"/>
                <a:cs typeface="Canva Sans Bold"/>
                <a:sym typeface="Canva Sans Bold"/>
              </a:rPr>
              <a:t>“sload”</a:t>
            </a:r>
            <a:r>
              <a:rPr lang="en-US" sz="4000">
                <a:solidFill>
                  <a:srgbClr val="273384"/>
                </a:solidFill>
                <a:latin typeface="Canva Sans"/>
                <a:ea typeface="Canva Sans"/>
                <a:cs typeface="Canva Sans"/>
                <a:sym typeface="Canva Sans"/>
              </a:rPr>
              <a:t> : Source bits per second.</a:t>
            </a:r>
          </a:p>
          <a:p>
            <a:pPr algn="l" marL="863684" indent="-431842" lvl="1">
              <a:lnSpc>
                <a:spcPts val="4800"/>
              </a:lnSpc>
              <a:buAutoNum type="arabicPeriod" startAt="1"/>
            </a:pPr>
            <a:r>
              <a:rPr lang="en-US" b="true" sz="4000">
                <a:solidFill>
                  <a:srgbClr val="273384"/>
                </a:solidFill>
                <a:latin typeface="Canva Sans Bold"/>
                <a:ea typeface="Canva Sans Bold"/>
                <a:cs typeface="Canva Sans Bold"/>
                <a:sym typeface="Canva Sans Bold"/>
              </a:rPr>
              <a:t>“smean”</a:t>
            </a:r>
            <a:r>
              <a:rPr lang="en-US" sz="4000">
                <a:solidFill>
                  <a:srgbClr val="273384"/>
                </a:solidFill>
                <a:latin typeface="Canva Sans"/>
                <a:ea typeface="Canva Sans"/>
                <a:cs typeface="Canva Sans"/>
                <a:sym typeface="Canva Sans"/>
              </a:rPr>
              <a:t> : Mean of the flow packet size transmitted by the source.</a:t>
            </a:r>
          </a:p>
          <a:p>
            <a:pPr algn="l" marL="863684" indent="-431842" lvl="1">
              <a:lnSpc>
                <a:spcPts val="4800"/>
              </a:lnSpc>
              <a:buAutoNum type="arabicPeriod" startAt="1"/>
            </a:pPr>
            <a:r>
              <a:rPr lang="en-US" b="true" sz="4000">
                <a:solidFill>
                  <a:srgbClr val="273384"/>
                </a:solidFill>
                <a:latin typeface="Canva Sans Bold"/>
                <a:ea typeface="Canva Sans Bold"/>
                <a:cs typeface="Canva Sans Bold"/>
                <a:sym typeface="Canva Sans Bold"/>
              </a:rPr>
              <a:t>“ct_dst_sport_ltm”</a:t>
            </a:r>
            <a:r>
              <a:rPr lang="en-US" sz="4000">
                <a:solidFill>
                  <a:srgbClr val="273384"/>
                </a:solidFill>
                <a:latin typeface="Canva Sans"/>
                <a:ea typeface="Canva Sans"/>
                <a:cs typeface="Canva Sans"/>
                <a:sym typeface="Canva Sans"/>
              </a:rPr>
              <a:t> : No. of connections of the same destination address and source port.</a:t>
            </a:r>
          </a:p>
          <a:p>
            <a:pPr algn="l" marL="863684" indent="-431842" lvl="1">
              <a:lnSpc>
                <a:spcPts val="4800"/>
              </a:lnSpc>
              <a:buAutoNum type="arabicPeriod" startAt="1"/>
            </a:pPr>
            <a:r>
              <a:rPr lang="en-US" b="true" sz="4000">
                <a:solidFill>
                  <a:srgbClr val="273384"/>
                </a:solidFill>
                <a:latin typeface="Canva Sans Bold"/>
                <a:ea typeface="Canva Sans Bold"/>
                <a:cs typeface="Canva Sans Bold"/>
                <a:sym typeface="Canva Sans Bold"/>
              </a:rPr>
              <a:t>“attack_cat”</a:t>
            </a:r>
            <a:r>
              <a:rPr lang="en-US" sz="4000">
                <a:solidFill>
                  <a:srgbClr val="273384"/>
                </a:solidFill>
                <a:latin typeface="Canva Sans"/>
                <a:ea typeface="Canva Sans"/>
                <a:cs typeface="Canva Sans"/>
                <a:sym typeface="Canva Sans"/>
              </a:rPr>
              <a:t> : The name of each attack category.</a:t>
            </a:r>
          </a:p>
          <a:p>
            <a:pPr algn="l" marL="863684" indent="-431842" lvl="1">
              <a:lnSpc>
                <a:spcPts val="4800"/>
              </a:lnSpc>
              <a:buAutoNum type="arabicPeriod" startAt="1"/>
            </a:pPr>
            <a:r>
              <a:rPr lang="en-US" b="true" sz="4000">
                <a:solidFill>
                  <a:srgbClr val="273384"/>
                </a:solidFill>
                <a:latin typeface="Canva Sans Bold"/>
                <a:ea typeface="Canva Sans Bold"/>
                <a:cs typeface="Canva Sans Bold"/>
                <a:sym typeface="Canva Sans Bold"/>
              </a:rPr>
              <a:t>“label”</a:t>
            </a:r>
            <a:r>
              <a:rPr lang="en-US" sz="4000">
                <a:solidFill>
                  <a:srgbClr val="273384"/>
                </a:solidFill>
                <a:latin typeface="Canva Sans"/>
                <a:ea typeface="Canva Sans"/>
                <a:cs typeface="Canva Sans"/>
                <a:sym typeface="Canva Sans"/>
              </a:rPr>
              <a:t> : 0 for normal and 1 for attack records</a:t>
            </a:r>
          </a:p>
          <a:p>
            <a:pPr algn="l">
              <a:lnSpc>
                <a:spcPts val="36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284754" y="-5088277"/>
            <a:ext cx="19078735" cy="6542500"/>
            <a:chOff x="0" y="0"/>
            <a:chExt cx="25438313" cy="8723334"/>
          </a:xfrm>
        </p:grpSpPr>
        <p:pic>
          <p:nvPicPr>
            <p:cNvPr name="Picture 3" id="3"/>
            <p:cNvPicPr>
              <a:picLocks noChangeAspect="true"/>
            </p:cNvPicPr>
            <p:nvPr/>
          </p:nvPicPr>
          <p:blipFill>
            <a:blip r:embed="rId2"/>
            <a:srcRect l="0" t="26946" r="0" b="26946"/>
            <a:stretch>
              <a:fillRect/>
            </a:stretch>
          </p:blipFill>
          <p:spPr>
            <a:xfrm flipH="false" flipV="false">
              <a:off x="0" y="0"/>
              <a:ext cx="25438313" cy="8723334"/>
            </a:xfrm>
            <a:prstGeom prst="rect">
              <a:avLst/>
            </a:prstGeom>
          </p:spPr>
        </p:pic>
      </p:grpSp>
      <p:sp>
        <p:nvSpPr>
          <p:cNvPr name="TextBox 4" id="4"/>
          <p:cNvSpPr txBox="true"/>
          <p:nvPr/>
        </p:nvSpPr>
        <p:spPr>
          <a:xfrm rot="0">
            <a:off x="1587360" y="271577"/>
            <a:ext cx="13300964"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Introduction</a:t>
            </a:r>
          </a:p>
        </p:txBody>
      </p:sp>
      <p:sp>
        <p:nvSpPr>
          <p:cNvPr name="TextBox 5" id="5"/>
          <p:cNvSpPr txBox="true"/>
          <p:nvPr/>
        </p:nvSpPr>
        <p:spPr>
          <a:xfrm rot="0">
            <a:off x="1028700" y="1995897"/>
            <a:ext cx="16230600" cy="7459903"/>
          </a:xfrm>
          <a:prstGeom prst="rect">
            <a:avLst/>
          </a:prstGeom>
        </p:spPr>
        <p:txBody>
          <a:bodyPr anchor="t" rtlCol="false" tIns="0" lIns="0" bIns="0" rIns="0">
            <a:spAutoFit/>
          </a:bodyPr>
          <a:lstStyle/>
          <a:p>
            <a:pPr algn="just" marL="657701" indent="-328851" lvl="1">
              <a:lnSpc>
                <a:spcPts val="4264"/>
              </a:lnSpc>
              <a:buFont typeface="Arial"/>
              <a:buChar char="•"/>
            </a:pPr>
            <a:r>
              <a:rPr lang="en-US" b="true" sz="3046">
                <a:solidFill>
                  <a:srgbClr val="000000"/>
                </a:solidFill>
                <a:latin typeface="Canva Sans Bold"/>
                <a:ea typeface="Canva Sans Bold"/>
                <a:cs typeface="Canva Sans Bold"/>
                <a:sym typeface="Canva Sans Bold"/>
              </a:rPr>
              <a:t> As the widespread adoption of IoT continues to grow, its integration into various sectors results in the generation, processing, and transmission of large amounts of data.</a:t>
            </a:r>
          </a:p>
          <a:p>
            <a:pPr algn="just" marL="657701" indent="-328851" lvl="1">
              <a:lnSpc>
                <a:spcPts val="4264"/>
              </a:lnSpc>
              <a:buFont typeface="Arial"/>
              <a:buChar char="•"/>
            </a:pPr>
            <a:r>
              <a:rPr lang="en-US" b="true" sz="3046">
                <a:solidFill>
                  <a:srgbClr val="000000"/>
                </a:solidFill>
                <a:latin typeface="Canva Sans Bold"/>
                <a:ea typeface="Canva Sans Bold"/>
                <a:cs typeface="Canva Sans Bold"/>
                <a:sym typeface="Canva Sans Bold"/>
              </a:rPr>
              <a:t>With the increasing use of IoT, the threats to IoT networks are increasing day by day, posing challenges to their security.</a:t>
            </a:r>
          </a:p>
          <a:p>
            <a:pPr algn="just" marL="657701" indent="-328851" lvl="1">
              <a:lnSpc>
                <a:spcPts val="4264"/>
              </a:lnSpc>
              <a:buFont typeface="Arial"/>
              <a:buChar char="•"/>
            </a:pPr>
            <a:r>
              <a:rPr lang="en-US" b="true" sz="3046">
                <a:solidFill>
                  <a:srgbClr val="000000"/>
                </a:solidFill>
                <a:latin typeface="Canva Sans Bold"/>
                <a:ea typeface="Canva Sans Bold"/>
                <a:cs typeface="Canva Sans Bold"/>
                <a:sym typeface="Canva Sans Bold"/>
              </a:rPr>
              <a:t>To address these threats and risks effectively, we require a strong and robust approach to ensure the security of IoT networks.</a:t>
            </a:r>
          </a:p>
          <a:p>
            <a:pPr algn="just" marL="657701" indent="-328851" lvl="1">
              <a:lnSpc>
                <a:spcPts val="4264"/>
              </a:lnSpc>
              <a:buFont typeface="Arial"/>
              <a:buChar char="•"/>
            </a:pPr>
            <a:r>
              <a:rPr lang="en-US" b="true" sz="3046">
                <a:solidFill>
                  <a:srgbClr val="000000"/>
                </a:solidFill>
                <a:latin typeface="Canva Sans Bold"/>
                <a:ea typeface="Canva Sans Bold"/>
                <a:cs typeface="Canva Sans Bold"/>
                <a:sym typeface="Canva Sans Bold"/>
              </a:rPr>
              <a:t>As the Internet of Things (IoT) continues to grow, the security of IoT devices becomes paramount. The challenge at hand is to design and implement a robust machine learning-based intrusion detection system specifically tailored for IoT devices. The goal is not only to detect anomalous activities but also to classify these intrusions into specific types of attacks, providing a comprehensive security solution for the diverse and resource-constrained IoT ecosystem.</a:t>
            </a:r>
          </a:p>
          <a:p>
            <a:pPr algn="just">
              <a:lnSpc>
                <a:spcPts val="4264"/>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6697359"/>
            <a:chOff x="0" y="0"/>
            <a:chExt cx="25143344" cy="8929812"/>
          </a:xfrm>
        </p:grpSpPr>
        <p:pic>
          <p:nvPicPr>
            <p:cNvPr name="Picture 5" id="5"/>
            <p:cNvPicPr>
              <a:picLocks noChangeAspect="true"/>
            </p:cNvPicPr>
            <p:nvPr/>
          </p:nvPicPr>
          <p:blipFill>
            <a:blip r:embed="rId3"/>
            <a:srcRect l="0" t="26123" r="0" b="26123"/>
            <a:stretch>
              <a:fillRect/>
            </a:stretch>
          </p:blipFill>
          <p:spPr>
            <a:xfrm flipH="false" flipV="false">
              <a:off x="0" y="0"/>
              <a:ext cx="25143344" cy="8929812"/>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1701313" y="1961490"/>
            <a:ext cx="13950179" cy="8090585"/>
          </a:xfrm>
          <a:custGeom>
            <a:avLst/>
            <a:gdLst/>
            <a:ahLst/>
            <a:cxnLst/>
            <a:rect r="r" b="b" t="t" l="l"/>
            <a:pathLst>
              <a:path h="8090585" w="13950179">
                <a:moveTo>
                  <a:pt x="0" y="0"/>
                </a:moveTo>
                <a:lnTo>
                  <a:pt x="13950180" y="0"/>
                </a:lnTo>
                <a:lnTo>
                  <a:pt x="13950180" y="8090585"/>
                </a:lnTo>
                <a:lnTo>
                  <a:pt x="0" y="8090585"/>
                </a:lnTo>
                <a:lnTo>
                  <a:pt x="0" y="0"/>
                </a:lnTo>
                <a:close/>
              </a:path>
            </a:pathLst>
          </a:custGeom>
          <a:blipFill>
            <a:blip r:embed="rId6"/>
            <a:stretch>
              <a:fillRect l="0" t="-557" r="0" b="-557"/>
            </a:stretch>
          </a:blipFill>
        </p:spPr>
      </p:sp>
      <p:sp>
        <p:nvSpPr>
          <p:cNvPr name="TextBox 9" id="9"/>
          <p:cNvSpPr txBox="true"/>
          <p:nvPr/>
        </p:nvSpPr>
        <p:spPr>
          <a:xfrm rot="0">
            <a:off x="701401" y="361950"/>
            <a:ext cx="16103925"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Models : Binary Classification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6697359"/>
            <a:chOff x="0" y="0"/>
            <a:chExt cx="25143344" cy="8929812"/>
          </a:xfrm>
        </p:grpSpPr>
        <p:pic>
          <p:nvPicPr>
            <p:cNvPr name="Picture 5" id="5"/>
            <p:cNvPicPr>
              <a:picLocks noChangeAspect="true"/>
            </p:cNvPicPr>
            <p:nvPr/>
          </p:nvPicPr>
          <p:blipFill>
            <a:blip r:embed="rId3"/>
            <a:srcRect l="0" t="26123" r="0" b="26123"/>
            <a:stretch>
              <a:fillRect/>
            </a:stretch>
          </p:blipFill>
          <p:spPr>
            <a:xfrm flipH="false" flipV="false">
              <a:off x="0" y="0"/>
              <a:ext cx="25143344" cy="8929812"/>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1442514" y="2053440"/>
            <a:ext cx="15085231" cy="7973782"/>
          </a:xfrm>
          <a:custGeom>
            <a:avLst/>
            <a:gdLst/>
            <a:ahLst/>
            <a:cxnLst/>
            <a:rect r="r" b="b" t="t" l="l"/>
            <a:pathLst>
              <a:path h="7973782" w="15085231">
                <a:moveTo>
                  <a:pt x="0" y="0"/>
                </a:moveTo>
                <a:lnTo>
                  <a:pt x="15085231" y="0"/>
                </a:lnTo>
                <a:lnTo>
                  <a:pt x="15085231" y="7973782"/>
                </a:lnTo>
                <a:lnTo>
                  <a:pt x="0" y="7973782"/>
                </a:lnTo>
                <a:lnTo>
                  <a:pt x="0" y="0"/>
                </a:lnTo>
                <a:close/>
              </a:path>
            </a:pathLst>
          </a:custGeom>
          <a:blipFill>
            <a:blip r:embed="rId6"/>
            <a:stretch>
              <a:fillRect l="0" t="0" r="0" b="0"/>
            </a:stretch>
          </a:blipFill>
        </p:spPr>
      </p:sp>
      <p:sp>
        <p:nvSpPr>
          <p:cNvPr name="TextBox 9" id="9"/>
          <p:cNvSpPr txBox="true"/>
          <p:nvPr/>
        </p:nvSpPr>
        <p:spPr>
          <a:xfrm rot="0">
            <a:off x="521827" y="409575"/>
            <a:ext cx="16917047" cy="1228725"/>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273384"/>
                </a:solidFill>
                <a:latin typeface="Eczar Bold"/>
                <a:ea typeface="Eczar Bold"/>
                <a:cs typeface="Eczar Bold"/>
                <a:sym typeface="Eczar Bold"/>
              </a:rPr>
              <a:t>Models : Multi-Class Classification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5922726"/>
            <a:chOff x="0" y="0"/>
            <a:chExt cx="25143344" cy="7896967"/>
          </a:xfrm>
        </p:grpSpPr>
        <p:pic>
          <p:nvPicPr>
            <p:cNvPr name="Picture 5" id="5"/>
            <p:cNvPicPr>
              <a:picLocks noChangeAspect="true"/>
            </p:cNvPicPr>
            <p:nvPr/>
          </p:nvPicPr>
          <p:blipFill>
            <a:blip r:embed="rId3"/>
            <a:srcRect l="0" t="28885" r="0" b="28885"/>
            <a:stretch>
              <a:fillRect/>
            </a:stretch>
          </p:blipFill>
          <p:spPr>
            <a:xfrm flipH="false" flipV="false">
              <a:off x="0" y="0"/>
              <a:ext cx="25143344" cy="7896967"/>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3426818" y="1028700"/>
            <a:ext cx="12406251" cy="9171973"/>
          </a:xfrm>
          <a:custGeom>
            <a:avLst/>
            <a:gdLst/>
            <a:ahLst/>
            <a:cxnLst/>
            <a:rect r="r" b="b" t="t" l="l"/>
            <a:pathLst>
              <a:path h="9171973" w="12406251">
                <a:moveTo>
                  <a:pt x="0" y="0"/>
                </a:moveTo>
                <a:lnTo>
                  <a:pt x="12406250" y="0"/>
                </a:lnTo>
                <a:lnTo>
                  <a:pt x="12406250" y="9171973"/>
                </a:lnTo>
                <a:lnTo>
                  <a:pt x="0" y="9171973"/>
                </a:lnTo>
                <a:lnTo>
                  <a:pt x="0" y="0"/>
                </a:lnTo>
                <a:close/>
              </a:path>
            </a:pathLst>
          </a:custGeom>
          <a:blipFill>
            <a:blip r:embed="rId6"/>
            <a:stretch>
              <a:fillRect l="0" t="-1028" r="0" b="-3056"/>
            </a:stretch>
          </a:blipFill>
        </p:spPr>
      </p:sp>
      <p:sp>
        <p:nvSpPr>
          <p:cNvPr name="TextBox 9" id="9"/>
          <p:cNvSpPr txBox="true"/>
          <p:nvPr/>
        </p:nvSpPr>
        <p:spPr>
          <a:xfrm rot="0">
            <a:off x="839491" y="0"/>
            <a:ext cx="10892763" cy="904875"/>
          </a:xfrm>
          <a:prstGeom prst="rect">
            <a:avLst/>
          </a:prstGeom>
        </p:spPr>
        <p:txBody>
          <a:bodyPr anchor="t" rtlCol="false" tIns="0" lIns="0" bIns="0" rIns="0">
            <a:spAutoFit/>
          </a:bodyPr>
          <a:lstStyle/>
          <a:p>
            <a:pPr algn="l" marL="0" indent="0" lvl="0">
              <a:lnSpc>
                <a:spcPts val="7144"/>
              </a:lnSpc>
              <a:spcBef>
                <a:spcPct val="0"/>
              </a:spcBef>
            </a:pPr>
            <a:r>
              <a:rPr lang="en-US" b="true" sz="5953">
                <a:solidFill>
                  <a:srgbClr val="273384"/>
                </a:solidFill>
                <a:latin typeface="Eczar Bold"/>
                <a:ea typeface="Eczar Bold"/>
                <a:cs typeface="Eczar Bold"/>
                <a:sym typeface="Eczar Bold"/>
              </a:rPr>
              <a:t>RESULTS : Binary Prediction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5922726"/>
            <a:chOff x="0" y="0"/>
            <a:chExt cx="25143344" cy="7896967"/>
          </a:xfrm>
        </p:grpSpPr>
        <p:pic>
          <p:nvPicPr>
            <p:cNvPr name="Picture 5" id="5"/>
            <p:cNvPicPr>
              <a:picLocks noChangeAspect="true"/>
            </p:cNvPicPr>
            <p:nvPr/>
          </p:nvPicPr>
          <p:blipFill>
            <a:blip r:embed="rId3"/>
            <a:srcRect l="0" t="28885" r="0" b="28885"/>
            <a:stretch>
              <a:fillRect/>
            </a:stretch>
          </p:blipFill>
          <p:spPr>
            <a:xfrm flipH="false" flipV="false">
              <a:off x="0" y="0"/>
              <a:ext cx="25143344" cy="7896967"/>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934096" y="1802910"/>
            <a:ext cx="16419809" cy="5875917"/>
          </a:xfrm>
          <a:custGeom>
            <a:avLst/>
            <a:gdLst/>
            <a:ahLst/>
            <a:cxnLst/>
            <a:rect r="r" b="b" t="t" l="l"/>
            <a:pathLst>
              <a:path h="5875917" w="16419809">
                <a:moveTo>
                  <a:pt x="0" y="0"/>
                </a:moveTo>
                <a:lnTo>
                  <a:pt x="16419808" y="0"/>
                </a:lnTo>
                <a:lnTo>
                  <a:pt x="16419808" y="5875917"/>
                </a:lnTo>
                <a:lnTo>
                  <a:pt x="0" y="5875917"/>
                </a:lnTo>
                <a:lnTo>
                  <a:pt x="0" y="0"/>
                </a:lnTo>
                <a:close/>
              </a:path>
            </a:pathLst>
          </a:custGeom>
          <a:blipFill>
            <a:blip r:embed="rId6"/>
            <a:stretch>
              <a:fillRect l="0" t="0" r="0" b="0"/>
            </a:stretch>
          </a:blipFill>
        </p:spPr>
      </p:sp>
      <p:sp>
        <p:nvSpPr>
          <p:cNvPr name="TextBox 9" id="9"/>
          <p:cNvSpPr txBox="true"/>
          <p:nvPr/>
        </p:nvSpPr>
        <p:spPr>
          <a:xfrm rot="0">
            <a:off x="839491" y="0"/>
            <a:ext cx="10892763" cy="904875"/>
          </a:xfrm>
          <a:prstGeom prst="rect">
            <a:avLst/>
          </a:prstGeom>
        </p:spPr>
        <p:txBody>
          <a:bodyPr anchor="t" rtlCol="false" tIns="0" lIns="0" bIns="0" rIns="0">
            <a:spAutoFit/>
          </a:bodyPr>
          <a:lstStyle/>
          <a:p>
            <a:pPr algn="l" marL="0" indent="0" lvl="0">
              <a:lnSpc>
                <a:spcPts val="7144"/>
              </a:lnSpc>
              <a:spcBef>
                <a:spcPct val="0"/>
              </a:spcBef>
            </a:pPr>
            <a:r>
              <a:rPr lang="en-US" b="true" sz="5953">
                <a:solidFill>
                  <a:srgbClr val="273384"/>
                </a:solidFill>
                <a:latin typeface="Eczar Bold"/>
                <a:ea typeface="Eczar Bold"/>
                <a:cs typeface="Eczar Bold"/>
                <a:sym typeface="Eczar Bold"/>
              </a:rPr>
              <a:t>RESULTS : Binary Prediction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894026"/>
            <a:ext cx="18857508" cy="5922726"/>
            <a:chOff x="0" y="0"/>
            <a:chExt cx="25143344" cy="7896967"/>
          </a:xfrm>
        </p:grpSpPr>
        <p:pic>
          <p:nvPicPr>
            <p:cNvPr name="Picture 5" id="5"/>
            <p:cNvPicPr>
              <a:picLocks noChangeAspect="true"/>
            </p:cNvPicPr>
            <p:nvPr/>
          </p:nvPicPr>
          <p:blipFill>
            <a:blip r:embed="rId3"/>
            <a:srcRect l="0" t="28885" r="0" b="28885"/>
            <a:stretch>
              <a:fillRect/>
            </a:stretch>
          </p:blipFill>
          <p:spPr>
            <a:xfrm flipH="false" flipV="false">
              <a:off x="0" y="0"/>
              <a:ext cx="25143344" cy="7896967"/>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3721155" y="904875"/>
            <a:ext cx="9468539" cy="9382125"/>
          </a:xfrm>
          <a:custGeom>
            <a:avLst/>
            <a:gdLst/>
            <a:ahLst/>
            <a:cxnLst/>
            <a:rect r="r" b="b" t="t" l="l"/>
            <a:pathLst>
              <a:path h="9382125" w="9468539">
                <a:moveTo>
                  <a:pt x="0" y="0"/>
                </a:moveTo>
                <a:lnTo>
                  <a:pt x="9468540" y="0"/>
                </a:lnTo>
                <a:lnTo>
                  <a:pt x="9468540" y="9382125"/>
                </a:lnTo>
                <a:lnTo>
                  <a:pt x="0" y="9382125"/>
                </a:lnTo>
                <a:lnTo>
                  <a:pt x="0" y="0"/>
                </a:lnTo>
                <a:close/>
              </a:path>
            </a:pathLst>
          </a:custGeom>
          <a:blipFill>
            <a:blip r:embed="rId6"/>
            <a:stretch>
              <a:fillRect l="0" t="0" r="0" b="0"/>
            </a:stretch>
          </a:blipFill>
        </p:spPr>
      </p:sp>
      <p:sp>
        <p:nvSpPr>
          <p:cNvPr name="TextBox 9" id="9"/>
          <p:cNvSpPr txBox="true"/>
          <p:nvPr/>
        </p:nvSpPr>
        <p:spPr>
          <a:xfrm rot="0">
            <a:off x="839491" y="0"/>
            <a:ext cx="14150345" cy="904875"/>
          </a:xfrm>
          <a:prstGeom prst="rect">
            <a:avLst/>
          </a:prstGeom>
        </p:spPr>
        <p:txBody>
          <a:bodyPr anchor="t" rtlCol="false" tIns="0" lIns="0" bIns="0" rIns="0">
            <a:spAutoFit/>
          </a:bodyPr>
          <a:lstStyle/>
          <a:p>
            <a:pPr algn="l" marL="0" indent="0" lvl="0">
              <a:lnSpc>
                <a:spcPts val="7144"/>
              </a:lnSpc>
              <a:spcBef>
                <a:spcPct val="0"/>
              </a:spcBef>
            </a:pPr>
            <a:r>
              <a:rPr lang="en-US" b="true" sz="5953">
                <a:solidFill>
                  <a:srgbClr val="273384"/>
                </a:solidFill>
                <a:latin typeface="Eczar Bold"/>
                <a:ea typeface="Eczar Bold"/>
                <a:cs typeface="Eczar Bold"/>
                <a:sym typeface="Eczar Bold"/>
              </a:rPr>
              <a:t>RESULTS : Multiclass Prediction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506709"/>
            <a:ext cx="18857508" cy="5922726"/>
            <a:chOff x="0" y="0"/>
            <a:chExt cx="25143344" cy="7896967"/>
          </a:xfrm>
        </p:grpSpPr>
        <p:pic>
          <p:nvPicPr>
            <p:cNvPr name="Picture 5" id="5"/>
            <p:cNvPicPr>
              <a:picLocks noChangeAspect="true"/>
            </p:cNvPicPr>
            <p:nvPr/>
          </p:nvPicPr>
          <p:blipFill>
            <a:blip r:embed="rId3"/>
            <a:srcRect l="0" t="28885" r="0" b="28885"/>
            <a:stretch>
              <a:fillRect/>
            </a:stretch>
          </p:blipFill>
          <p:spPr>
            <a:xfrm flipH="false" flipV="false">
              <a:off x="0" y="0"/>
              <a:ext cx="25143344" cy="7896967"/>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824633" y="1957995"/>
            <a:ext cx="16638734" cy="6371009"/>
          </a:xfrm>
          <a:custGeom>
            <a:avLst/>
            <a:gdLst/>
            <a:ahLst/>
            <a:cxnLst/>
            <a:rect r="r" b="b" t="t" l="l"/>
            <a:pathLst>
              <a:path h="6371009" w="16638734">
                <a:moveTo>
                  <a:pt x="0" y="0"/>
                </a:moveTo>
                <a:lnTo>
                  <a:pt x="16638734" y="0"/>
                </a:lnTo>
                <a:lnTo>
                  <a:pt x="16638734" y="6371010"/>
                </a:lnTo>
                <a:lnTo>
                  <a:pt x="0" y="6371010"/>
                </a:lnTo>
                <a:lnTo>
                  <a:pt x="0" y="0"/>
                </a:lnTo>
                <a:close/>
              </a:path>
            </a:pathLst>
          </a:custGeom>
          <a:blipFill>
            <a:blip r:embed="rId6"/>
            <a:stretch>
              <a:fillRect l="0" t="0" r="-2991" b="0"/>
            </a:stretch>
          </a:blipFill>
        </p:spPr>
      </p:sp>
      <p:sp>
        <p:nvSpPr>
          <p:cNvPr name="TextBox 9" id="9"/>
          <p:cNvSpPr txBox="true"/>
          <p:nvPr/>
        </p:nvSpPr>
        <p:spPr>
          <a:xfrm rot="0">
            <a:off x="1028700" y="333494"/>
            <a:ext cx="14150345" cy="904875"/>
          </a:xfrm>
          <a:prstGeom prst="rect">
            <a:avLst/>
          </a:prstGeom>
        </p:spPr>
        <p:txBody>
          <a:bodyPr anchor="t" rtlCol="false" tIns="0" lIns="0" bIns="0" rIns="0">
            <a:spAutoFit/>
          </a:bodyPr>
          <a:lstStyle/>
          <a:p>
            <a:pPr algn="l" marL="0" indent="0" lvl="0">
              <a:lnSpc>
                <a:spcPts val="7144"/>
              </a:lnSpc>
              <a:spcBef>
                <a:spcPct val="0"/>
              </a:spcBef>
            </a:pPr>
            <a:r>
              <a:rPr lang="en-US" b="true" sz="5953">
                <a:solidFill>
                  <a:srgbClr val="273384"/>
                </a:solidFill>
                <a:latin typeface="Eczar Bold"/>
                <a:ea typeface="Eczar Bold"/>
                <a:cs typeface="Eczar Bold"/>
                <a:sym typeface="Eczar Bold"/>
              </a:rPr>
              <a:t>RESULTS : Multiclass Prediction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450852"/>
            <a:ext cx="18857508" cy="5922726"/>
            <a:chOff x="0" y="0"/>
            <a:chExt cx="25143344" cy="7896967"/>
          </a:xfrm>
        </p:grpSpPr>
        <p:pic>
          <p:nvPicPr>
            <p:cNvPr name="Picture 5" id="5"/>
            <p:cNvPicPr>
              <a:picLocks noChangeAspect="true"/>
            </p:cNvPicPr>
            <p:nvPr/>
          </p:nvPicPr>
          <p:blipFill>
            <a:blip r:embed="rId3"/>
            <a:srcRect l="0" t="28885" r="0" b="28885"/>
            <a:stretch>
              <a:fillRect/>
            </a:stretch>
          </p:blipFill>
          <p:spPr>
            <a:xfrm flipH="false" flipV="false">
              <a:off x="0" y="0"/>
              <a:ext cx="25143344" cy="7896967"/>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1249022" y="1895317"/>
            <a:ext cx="15789956" cy="7680228"/>
          </a:xfrm>
          <a:custGeom>
            <a:avLst/>
            <a:gdLst/>
            <a:ahLst/>
            <a:cxnLst/>
            <a:rect r="r" b="b" t="t" l="l"/>
            <a:pathLst>
              <a:path h="7680228" w="15789956">
                <a:moveTo>
                  <a:pt x="0" y="0"/>
                </a:moveTo>
                <a:lnTo>
                  <a:pt x="15789956" y="0"/>
                </a:lnTo>
                <a:lnTo>
                  <a:pt x="15789956" y="7680228"/>
                </a:lnTo>
                <a:lnTo>
                  <a:pt x="0" y="7680228"/>
                </a:lnTo>
                <a:lnTo>
                  <a:pt x="0" y="0"/>
                </a:lnTo>
                <a:close/>
              </a:path>
            </a:pathLst>
          </a:custGeom>
          <a:blipFill>
            <a:blip r:embed="rId6"/>
            <a:stretch>
              <a:fillRect l="0" t="-3759" r="0" b="0"/>
            </a:stretch>
          </a:blipFill>
        </p:spPr>
      </p:sp>
      <p:sp>
        <p:nvSpPr>
          <p:cNvPr name="TextBox 9" id="9"/>
          <p:cNvSpPr txBox="true"/>
          <p:nvPr/>
        </p:nvSpPr>
        <p:spPr>
          <a:xfrm rot="0">
            <a:off x="6226124" y="256534"/>
            <a:ext cx="5034398" cy="1026749"/>
          </a:xfrm>
          <a:prstGeom prst="rect">
            <a:avLst/>
          </a:prstGeom>
        </p:spPr>
        <p:txBody>
          <a:bodyPr anchor="t" rtlCol="false" tIns="0" lIns="0" bIns="0" rIns="0">
            <a:spAutoFit/>
          </a:bodyPr>
          <a:lstStyle/>
          <a:p>
            <a:pPr algn="l" marL="0" indent="0" lvl="0">
              <a:lnSpc>
                <a:spcPts val="8106"/>
              </a:lnSpc>
              <a:spcBef>
                <a:spcPct val="0"/>
              </a:spcBef>
            </a:pPr>
            <a:r>
              <a:rPr lang="en-US" b="true" sz="6755">
                <a:solidFill>
                  <a:srgbClr val="273384"/>
                </a:solidFill>
                <a:latin typeface="Eczar Bold"/>
                <a:ea typeface="Eczar Bold"/>
                <a:cs typeface="Eczar Bold"/>
                <a:sym typeface="Eczar Bold"/>
              </a:rPr>
              <a:t>Interface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450852"/>
            <a:ext cx="18857508" cy="5922726"/>
            <a:chOff x="0" y="0"/>
            <a:chExt cx="25143344" cy="7896967"/>
          </a:xfrm>
        </p:grpSpPr>
        <p:pic>
          <p:nvPicPr>
            <p:cNvPr name="Picture 5" id="5"/>
            <p:cNvPicPr>
              <a:picLocks noChangeAspect="true"/>
            </p:cNvPicPr>
            <p:nvPr/>
          </p:nvPicPr>
          <p:blipFill>
            <a:blip r:embed="rId3"/>
            <a:srcRect l="0" t="28885" r="0" b="28885"/>
            <a:stretch>
              <a:fillRect/>
            </a:stretch>
          </p:blipFill>
          <p:spPr>
            <a:xfrm flipH="false" flipV="false">
              <a:off x="0" y="0"/>
              <a:ext cx="25143344" cy="7896967"/>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Freeform 8" id="8"/>
          <p:cNvSpPr/>
          <p:nvPr/>
        </p:nvSpPr>
        <p:spPr>
          <a:xfrm flipH="false" flipV="false" rot="0">
            <a:off x="1028700" y="1936234"/>
            <a:ext cx="15499045" cy="7720872"/>
          </a:xfrm>
          <a:custGeom>
            <a:avLst/>
            <a:gdLst/>
            <a:ahLst/>
            <a:cxnLst/>
            <a:rect r="r" b="b" t="t" l="l"/>
            <a:pathLst>
              <a:path h="7720872" w="15499045">
                <a:moveTo>
                  <a:pt x="0" y="0"/>
                </a:moveTo>
                <a:lnTo>
                  <a:pt x="15499045" y="0"/>
                </a:lnTo>
                <a:lnTo>
                  <a:pt x="15499045" y="7720872"/>
                </a:lnTo>
                <a:lnTo>
                  <a:pt x="0" y="7720872"/>
                </a:lnTo>
                <a:lnTo>
                  <a:pt x="0" y="0"/>
                </a:lnTo>
                <a:close/>
              </a:path>
            </a:pathLst>
          </a:custGeom>
          <a:blipFill>
            <a:blip r:embed="rId6"/>
            <a:stretch>
              <a:fillRect l="0" t="-3005" r="0" b="-9912"/>
            </a:stretch>
          </a:blipFill>
        </p:spPr>
      </p:sp>
      <p:sp>
        <p:nvSpPr>
          <p:cNvPr name="TextBox 9" id="9"/>
          <p:cNvSpPr txBox="true"/>
          <p:nvPr/>
        </p:nvSpPr>
        <p:spPr>
          <a:xfrm rot="0">
            <a:off x="6226124" y="256534"/>
            <a:ext cx="5034398" cy="1026749"/>
          </a:xfrm>
          <a:prstGeom prst="rect">
            <a:avLst/>
          </a:prstGeom>
        </p:spPr>
        <p:txBody>
          <a:bodyPr anchor="t" rtlCol="false" tIns="0" lIns="0" bIns="0" rIns="0">
            <a:spAutoFit/>
          </a:bodyPr>
          <a:lstStyle/>
          <a:p>
            <a:pPr algn="l" marL="0" indent="0" lvl="0">
              <a:lnSpc>
                <a:spcPts val="8106"/>
              </a:lnSpc>
              <a:spcBef>
                <a:spcPct val="0"/>
              </a:spcBef>
            </a:pPr>
            <a:r>
              <a:rPr lang="en-US" b="true" sz="6755">
                <a:solidFill>
                  <a:srgbClr val="273384"/>
                </a:solidFill>
                <a:latin typeface="Eczar Bold"/>
                <a:ea typeface="Eczar Bold"/>
                <a:cs typeface="Eczar Bold"/>
                <a:sym typeface="Eczar Bold"/>
              </a:rPr>
              <a:t>Interface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3558552"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grpSp>
        <p:nvGrpSpPr>
          <p:cNvPr name="Group 4" id="4"/>
          <p:cNvGrpSpPr/>
          <p:nvPr/>
        </p:nvGrpSpPr>
        <p:grpSpPr>
          <a:xfrm rot="0">
            <a:off x="-284754" y="-4506709"/>
            <a:ext cx="18857508" cy="5922726"/>
            <a:chOff x="0" y="0"/>
            <a:chExt cx="25143344" cy="7896967"/>
          </a:xfrm>
        </p:grpSpPr>
        <p:pic>
          <p:nvPicPr>
            <p:cNvPr name="Picture 5" id="5"/>
            <p:cNvPicPr>
              <a:picLocks noChangeAspect="true"/>
            </p:cNvPicPr>
            <p:nvPr/>
          </p:nvPicPr>
          <p:blipFill>
            <a:blip r:embed="rId3"/>
            <a:srcRect l="0" t="28885" r="0" b="28885"/>
            <a:stretch>
              <a:fillRect/>
            </a:stretch>
          </p:blipFill>
          <p:spPr>
            <a:xfrm flipH="false" flipV="false">
              <a:off x="0" y="0"/>
              <a:ext cx="25143344" cy="7896967"/>
            </a:xfrm>
            <a:prstGeom prst="rect">
              <a:avLst/>
            </a:prstGeom>
          </p:spPr>
        </p:pic>
      </p:grpSp>
      <p:sp>
        <p:nvSpPr>
          <p:cNvPr name="Freeform 6" id="6"/>
          <p:cNvSpPr/>
          <p:nvPr/>
        </p:nvSpPr>
        <p:spPr>
          <a:xfrm flipH="false" flipV="false" rot="901383">
            <a:off x="12060586" y="-1581488"/>
            <a:ext cx="4102262" cy="3356396"/>
          </a:xfrm>
          <a:custGeom>
            <a:avLst/>
            <a:gdLst/>
            <a:ahLst/>
            <a:cxnLst/>
            <a:rect r="r" b="b" t="t" l="l"/>
            <a:pathLst>
              <a:path h="3356396" w="4102262">
                <a:moveTo>
                  <a:pt x="0" y="0"/>
                </a:moveTo>
                <a:lnTo>
                  <a:pt x="4102262" y="0"/>
                </a:lnTo>
                <a:lnTo>
                  <a:pt x="4102262" y="3356397"/>
                </a:lnTo>
                <a:lnTo>
                  <a:pt x="0" y="3356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2"/>
            <a:stretch>
              <a:fillRect l="0" t="0" r="0" b="0"/>
            </a:stretch>
          </a:blipFill>
        </p:spPr>
      </p:sp>
      <p:sp>
        <p:nvSpPr>
          <p:cNvPr name="TextBox 8" id="8"/>
          <p:cNvSpPr txBox="true"/>
          <p:nvPr/>
        </p:nvSpPr>
        <p:spPr>
          <a:xfrm rot="0">
            <a:off x="1028700" y="333494"/>
            <a:ext cx="14150345" cy="904875"/>
          </a:xfrm>
          <a:prstGeom prst="rect">
            <a:avLst/>
          </a:prstGeom>
        </p:spPr>
        <p:txBody>
          <a:bodyPr anchor="t" rtlCol="false" tIns="0" lIns="0" bIns="0" rIns="0">
            <a:spAutoFit/>
          </a:bodyPr>
          <a:lstStyle/>
          <a:p>
            <a:pPr algn="l" marL="0" indent="0" lvl="0">
              <a:lnSpc>
                <a:spcPts val="7144"/>
              </a:lnSpc>
              <a:spcBef>
                <a:spcPct val="0"/>
              </a:spcBef>
            </a:pPr>
            <a:r>
              <a:rPr lang="en-US" b="true" sz="5953">
                <a:solidFill>
                  <a:srgbClr val="273384"/>
                </a:solidFill>
                <a:latin typeface="Eczar Bold"/>
                <a:ea typeface="Eczar Bold"/>
                <a:cs typeface="Eczar Bold"/>
                <a:sym typeface="Eczar Bold"/>
              </a:rPr>
              <a:t>Conclusion and Future Work</a:t>
            </a:r>
          </a:p>
        </p:txBody>
      </p:sp>
      <p:sp>
        <p:nvSpPr>
          <p:cNvPr name="TextBox 9" id="9"/>
          <p:cNvSpPr txBox="true"/>
          <p:nvPr/>
        </p:nvSpPr>
        <p:spPr>
          <a:xfrm rot="0">
            <a:off x="476190" y="2562467"/>
            <a:ext cx="16051555" cy="5718810"/>
          </a:xfrm>
          <a:prstGeom prst="rect">
            <a:avLst/>
          </a:prstGeom>
        </p:spPr>
        <p:txBody>
          <a:bodyPr anchor="t" rtlCol="false" tIns="0" lIns="0" bIns="0" rIns="0">
            <a:spAutoFit/>
          </a:bodyPr>
          <a:lstStyle/>
          <a:p>
            <a:pPr algn="just" marL="777238" indent="-388619" lvl="1">
              <a:lnSpc>
                <a:spcPts val="5039"/>
              </a:lnSpc>
              <a:buFont typeface="Arial"/>
              <a:buChar char="•"/>
            </a:pPr>
            <a:r>
              <a:rPr lang="en-US" sz="3599">
                <a:solidFill>
                  <a:srgbClr val="273384"/>
                </a:solidFill>
                <a:latin typeface="Canva Sans"/>
                <a:ea typeface="Canva Sans"/>
                <a:cs typeface="Canva Sans"/>
                <a:sym typeface="Canva Sans"/>
              </a:rPr>
              <a:t>In future we can use real-time data from web scraping and APIs, enabling dynamic threat monitoring and immediate response to emerging security threats.</a:t>
            </a:r>
          </a:p>
          <a:p>
            <a:pPr algn="just" marL="777238" indent="-388619" lvl="1">
              <a:lnSpc>
                <a:spcPts val="5039"/>
              </a:lnSpc>
              <a:buFont typeface="Arial"/>
              <a:buChar char="•"/>
            </a:pPr>
            <a:r>
              <a:rPr lang="en-US" sz="3599">
                <a:solidFill>
                  <a:srgbClr val="273384"/>
                </a:solidFill>
                <a:latin typeface="Canva Sans"/>
                <a:ea typeface="Canva Sans"/>
                <a:cs typeface="Canva Sans"/>
                <a:sym typeface="Canva Sans"/>
              </a:rPr>
              <a:t>From safeguarding smart cities to enhancing home security, our solution offers instant intrusion alerts for administrators across diverse IoT environments.</a:t>
            </a:r>
          </a:p>
          <a:p>
            <a:pPr algn="just" marL="777238" indent="-388619" lvl="1">
              <a:lnSpc>
                <a:spcPts val="5039"/>
              </a:lnSpc>
              <a:buFont typeface="Arial"/>
              <a:buChar char="•"/>
            </a:pPr>
            <a:r>
              <a:rPr lang="en-US" sz="3599">
                <a:solidFill>
                  <a:srgbClr val="273384"/>
                </a:solidFill>
                <a:latin typeface="Canva Sans"/>
                <a:ea typeface="Canva Sans"/>
                <a:cs typeface="Canva Sans"/>
                <a:sym typeface="Canva Sans"/>
              </a:rPr>
              <a:t>Creating a user-friendly experience, making monitoring and management tasks efficient and hassle-free, in the form of website or mobile application.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725007" y="5019675"/>
            <a:ext cx="12837986" cy="2155571"/>
          </a:xfrm>
          <a:prstGeom prst="rect">
            <a:avLst/>
          </a:prstGeom>
        </p:spPr>
        <p:txBody>
          <a:bodyPr anchor="t" rtlCol="false" tIns="0" lIns="0" bIns="0" rIns="0">
            <a:spAutoFit/>
          </a:bodyPr>
          <a:lstStyle/>
          <a:p>
            <a:pPr algn="ctr">
              <a:lnSpc>
                <a:spcPts val="17271"/>
              </a:lnSpc>
            </a:pPr>
            <a:r>
              <a:rPr lang="en-US" b="true" sz="13599">
                <a:solidFill>
                  <a:srgbClr val="273384"/>
                </a:solidFill>
                <a:latin typeface="Eczar Bold"/>
                <a:ea typeface="Eczar Bold"/>
                <a:cs typeface="Eczar Bold"/>
                <a:sym typeface="Eczar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284754" y="-5088277"/>
            <a:ext cx="19078735" cy="6542500"/>
            <a:chOff x="0" y="0"/>
            <a:chExt cx="25438313" cy="8723334"/>
          </a:xfrm>
        </p:grpSpPr>
        <p:pic>
          <p:nvPicPr>
            <p:cNvPr name="Picture 3" id="3"/>
            <p:cNvPicPr>
              <a:picLocks noChangeAspect="true"/>
            </p:cNvPicPr>
            <p:nvPr/>
          </p:nvPicPr>
          <p:blipFill>
            <a:blip r:embed="rId2"/>
            <a:srcRect l="0" t="26946" r="0" b="26946"/>
            <a:stretch>
              <a:fillRect/>
            </a:stretch>
          </p:blipFill>
          <p:spPr>
            <a:xfrm flipH="false" flipV="false">
              <a:off x="0" y="0"/>
              <a:ext cx="25438313" cy="8723334"/>
            </a:xfrm>
            <a:prstGeom prst="rect">
              <a:avLst/>
            </a:prstGeom>
          </p:spPr>
        </p:pic>
      </p:grpSp>
      <p:sp>
        <p:nvSpPr>
          <p:cNvPr name="TextBox 4" id="4"/>
          <p:cNvSpPr txBox="true"/>
          <p:nvPr/>
        </p:nvSpPr>
        <p:spPr>
          <a:xfrm rot="0">
            <a:off x="1587360" y="271577"/>
            <a:ext cx="13300964"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Problem Statement</a:t>
            </a:r>
          </a:p>
        </p:txBody>
      </p:sp>
      <p:sp>
        <p:nvSpPr>
          <p:cNvPr name="TextBox 5" id="5"/>
          <p:cNvSpPr txBox="true"/>
          <p:nvPr/>
        </p:nvSpPr>
        <p:spPr>
          <a:xfrm rot="0">
            <a:off x="700307" y="1700514"/>
            <a:ext cx="16887386" cy="7245833"/>
          </a:xfrm>
          <a:prstGeom prst="rect">
            <a:avLst/>
          </a:prstGeom>
        </p:spPr>
        <p:txBody>
          <a:bodyPr anchor="t" rtlCol="false" tIns="0" lIns="0" bIns="0" rIns="0">
            <a:spAutoFit/>
          </a:bodyPr>
          <a:lstStyle/>
          <a:p>
            <a:pPr algn="just">
              <a:lnSpc>
                <a:spcPts val="4833"/>
              </a:lnSpc>
            </a:pPr>
          </a:p>
          <a:p>
            <a:pPr algn="just" marL="745440" indent="-372720" lvl="1">
              <a:lnSpc>
                <a:spcPts val="4833"/>
              </a:lnSpc>
              <a:buFont typeface="Arial"/>
              <a:buChar char="•"/>
            </a:pPr>
            <a:r>
              <a:rPr lang="en-US" b="true" sz="3452">
                <a:solidFill>
                  <a:srgbClr val="000000"/>
                </a:solidFill>
                <a:latin typeface="Canva Sans Bold"/>
                <a:ea typeface="Canva Sans Bold"/>
                <a:cs typeface="Canva Sans Bold"/>
                <a:sym typeface="Canva Sans Bold"/>
              </a:rPr>
              <a:t>Given a network traffic dataset, develop a machine learning model that can accurately classify each network connection as either normal or malicious. The model should be able to identify different types of attacks, such as Fuzzers, Reconnaissance, Shellcode, Analysis, Backdoors, DoS, Worms, Generic, Exploits.</a:t>
            </a:r>
          </a:p>
          <a:p>
            <a:pPr algn="just">
              <a:lnSpc>
                <a:spcPts val="4833"/>
              </a:lnSpc>
            </a:pPr>
          </a:p>
          <a:p>
            <a:pPr algn="just">
              <a:lnSpc>
                <a:spcPts val="4833"/>
              </a:lnSpc>
            </a:pPr>
          </a:p>
          <a:p>
            <a:pPr algn="just" marL="745440" indent="-372720" lvl="1">
              <a:lnSpc>
                <a:spcPts val="4833"/>
              </a:lnSpc>
              <a:buFont typeface="Arial"/>
              <a:buChar char="•"/>
            </a:pPr>
            <a:r>
              <a:rPr lang="en-US" b="true" sz="3452">
                <a:solidFill>
                  <a:srgbClr val="000000"/>
                </a:solidFill>
                <a:latin typeface="Canva Sans Bold"/>
                <a:ea typeface="Canva Sans Bold"/>
                <a:cs typeface="Canva Sans Bold"/>
                <a:sym typeface="Canva Sans Bold"/>
              </a:rPr>
              <a:t>The project also emphasizes user accessibility by integrating a user-friendly interface or dashboard, facilitating seamless interpretation of detected anomalies and attack classifications</a:t>
            </a:r>
          </a:p>
          <a:p>
            <a:pPr algn="just">
              <a:lnSpc>
                <a:spcPts val="483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284754" y="-5088277"/>
            <a:ext cx="19078735" cy="6542500"/>
            <a:chOff x="0" y="0"/>
            <a:chExt cx="25438313" cy="8723334"/>
          </a:xfrm>
        </p:grpSpPr>
        <p:pic>
          <p:nvPicPr>
            <p:cNvPr name="Picture 3" id="3"/>
            <p:cNvPicPr>
              <a:picLocks noChangeAspect="true"/>
            </p:cNvPicPr>
            <p:nvPr/>
          </p:nvPicPr>
          <p:blipFill>
            <a:blip r:embed="rId2"/>
            <a:srcRect l="0" t="26946" r="0" b="26946"/>
            <a:stretch>
              <a:fillRect/>
            </a:stretch>
          </p:blipFill>
          <p:spPr>
            <a:xfrm flipH="false" flipV="false">
              <a:off x="0" y="0"/>
              <a:ext cx="25438313" cy="8723334"/>
            </a:xfrm>
            <a:prstGeom prst="rect">
              <a:avLst/>
            </a:prstGeom>
          </p:spPr>
        </p:pic>
      </p:grpSp>
      <p:sp>
        <p:nvSpPr>
          <p:cNvPr name="TextBox 4" id="4"/>
          <p:cNvSpPr txBox="true"/>
          <p:nvPr/>
        </p:nvSpPr>
        <p:spPr>
          <a:xfrm rot="0">
            <a:off x="1587360" y="281102"/>
            <a:ext cx="13300964" cy="1323975"/>
          </a:xfrm>
          <a:prstGeom prst="rect">
            <a:avLst/>
          </a:prstGeom>
        </p:spPr>
        <p:txBody>
          <a:bodyPr anchor="t" rtlCol="false" tIns="0" lIns="0" bIns="0" rIns="0">
            <a:spAutoFit/>
          </a:bodyPr>
          <a:lstStyle/>
          <a:p>
            <a:pPr algn="l" marL="0" indent="0" lvl="0">
              <a:lnSpc>
                <a:spcPts val="10440"/>
              </a:lnSpc>
              <a:spcBef>
                <a:spcPct val="0"/>
              </a:spcBef>
            </a:pPr>
            <a:r>
              <a:rPr lang="en-US" b="true" sz="8700">
                <a:solidFill>
                  <a:srgbClr val="273384"/>
                </a:solidFill>
                <a:latin typeface="Eczar Bold"/>
                <a:ea typeface="Eczar Bold"/>
                <a:cs typeface="Eczar Bold"/>
                <a:sym typeface="Eczar Bold"/>
              </a:rPr>
              <a:t>DATASET : UNSW-NB15</a:t>
            </a:r>
          </a:p>
        </p:txBody>
      </p:sp>
      <p:sp>
        <p:nvSpPr>
          <p:cNvPr name="TextBox 5" id="5"/>
          <p:cNvSpPr txBox="true"/>
          <p:nvPr/>
        </p:nvSpPr>
        <p:spPr>
          <a:xfrm rot="0">
            <a:off x="227682" y="1700243"/>
            <a:ext cx="17832637" cy="8714733"/>
          </a:xfrm>
          <a:prstGeom prst="rect">
            <a:avLst/>
          </a:prstGeom>
        </p:spPr>
        <p:txBody>
          <a:bodyPr anchor="t" rtlCol="false" tIns="0" lIns="0" bIns="0" rIns="0">
            <a:spAutoFit/>
          </a:bodyPr>
          <a:lstStyle/>
          <a:p>
            <a:pPr algn="l" marL="755736" indent="-377868" lvl="1">
              <a:lnSpc>
                <a:spcPts val="5110"/>
              </a:lnSpc>
              <a:buFont typeface="Arial"/>
              <a:buChar char="•"/>
            </a:pPr>
            <a:r>
              <a:rPr lang="en-US" sz="3500">
                <a:solidFill>
                  <a:srgbClr val="273384"/>
                </a:solidFill>
                <a:latin typeface="Eczar"/>
                <a:ea typeface="Eczar"/>
                <a:cs typeface="Eczar"/>
                <a:sym typeface="Eczar"/>
              </a:rPr>
              <a:t>UNSW-NB 15 data set was created in the Cyber Range </a:t>
            </a:r>
            <a:r>
              <a:rPr lang="en-US" sz="3500">
                <a:solidFill>
                  <a:srgbClr val="273384"/>
                </a:solidFill>
                <a:latin typeface="Eczar"/>
                <a:ea typeface="Eczar"/>
                <a:cs typeface="Eczar"/>
                <a:sym typeface="Eczar"/>
              </a:rPr>
              <a:t>Lab of the Australian Centre for Cyber Security (ACCS) by the IXIA Perfect Storm tool.</a:t>
            </a:r>
          </a:p>
          <a:p>
            <a:pPr algn="l" marL="755736" indent="-377868" lvl="1">
              <a:lnSpc>
                <a:spcPts val="5110"/>
              </a:lnSpc>
              <a:buFont typeface="Arial"/>
              <a:buChar char="•"/>
            </a:pPr>
            <a:r>
              <a:rPr lang="en-US" sz="3500">
                <a:solidFill>
                  <a:srgbClr val="273384"/>
                </a:solidFill>
                <a:latin typeface="Eczar"/>
                <a:ea typeface="Eczar"/>
                <a:cs typeface="Eczar"/>
                <a:sym typeface="Eczar"/>
              </a:rPr>
              <a:t>This dataset contains a hybrid of normal activities and attack behaviors. Tcp-dump tool was used to capture 100 GB of the raw traﬃc.</a:t>
            </a:r>
          </a:p>
          <a:p>
            <a:pPr algn="l" marL="755736" indent="-377868" lvl="1">
              <a:lnSpc>
                <a:spcPts val="5110"/>
              </a:lnSpc>
              <a:buFont typeface="Arial"/>
              <a:buChar char="•"/>
            </a:pPr>
            <a:r>
              <a:rPr lang="en-US" sz="3500">
                <a:solidFill>
                  <a:srgbClr val="273384"/>
                </a:solidFill>
                <a:latin typeface="Eczar"/>
                <a:ea typeface="Eczar"/>
                <a:cs typeface="Eczar"/>
                <a:sym typeface="Eczar"/>
              </a:rPr>
              <a:t>Twelve algorithms and tools such as Argus, Bro-IDS were used to generate UNSW-NB15. It contains 49 features including a class label</a:t>
            </a:r>
          </a:p>
          <a:p>
            <a:pPr algn="l" marL="755736" indent="-377868" lvl="1">
              <a:lnSpc>
                <a:spcPts val="5110"/>
              </a:lnSpc>
              <a:buFont typeface="Arial"/>
              <a:buChar char="•"/>
            </a:pPr>
            <a:r>
              <a:rPr lang="en-US" sz="3500">
                <a:solidFill>
                  <a:srgbClr val="273384"/>
                </a:solidFill>
                <a:latin typeface="Eczar"/>
                <a:ea typeface="Eczar"/>
                <a:cs typeface="Eczar"/>
                <a:sym typeface="Eczar"/>
              </a:rPr>
              <a:t>This dataset contains the recent intrusion attacks and their feature sets in a labeled manner, which accurately trains the model. The feature sets extracted and stored in a separate file “UNSW-NB15 features.csv”.</a:t>
            </a:r>
          </a:p>
          <a:p>
            <a:pPr algn="l" marL="755736" indent="-377868" lvl="1">
              <a:lnSpc>
                <a:spcPts val="5110"/>
              </a:lnSpc>
              <a:buFont typeface="Arial"/>
              <a:buChar char="•"/>
            </a:pPr>
            <a:r>
              <a:rPr lang="en-US" sz="3500">
                <a:solidFill>
                  <a:srgbClr val="273384"/>
                </a:solidFill>
                <a:latin typeface="Eczar"/>
                <a:ea typeface="Eczar"/>
                <a:cs typeface="Eczar"/>
                <a:sym typeface="Eczar"/>
              </a:rPr>
              <a:t>The dataset contains almost 2,000,000 records of intrusion behaviors with their parameters labeled in a particular class. Hence, this dataset selected for training our model using the best-suited algorithm.</a:t>
            </a:r>
          </a:p>
          <a:p>
            <a:pPr algn="ctr">
              <a:lnSpc>
                <a:spcPts val="72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284754" y="-5088277"/>
            <a:ext cx="19078735" cy="6116977"/>
            <a:chOff x="0" y="0"/>
            <a:chExt cx="25438313" cy="8155969"/>
          </a:xfrm>
        </p:grpSpPr>
        <p:pic>
          <p:nvPicPr>
            <p:cNvPr name="Picture 3" id="3"/>
            <p:cNvPicPr>
              <a:picLocks noChangeAspect="true"/>
            </p:cNvPicPr>
            <p:nvPr/>
          </p:nvPicPr>
          <p:blipFill>
            <a:blip r:embed="rId2"/>
            <a:srcRect l="0" t="28445" r="0" b="28445"/>
            <a:stretch>
              <a:fillRect/>
            </a:stretch>
          </p:blipFill>
          <p:spPr>
            <a:xfrm flipH="false" flipV="false">
              <a:off x="0" y="0"/>
              <a:ext cx="25438313" cy="8155969"/>
            </a:xfrm>
            <a:prstGeom prst="rect">
              <a:avLst/>
            </a:prstGeom>
          </p:spPr>
        </p:pic>
      </p:grpSp>
      <p:sp>
        <p:nvSpPr>
          <p:cNvPr name="TextBox 4" id="4"/>
          <p:cNvSpPr txBox="true"/>
          <p:nvPr/>
        </p:nvSpPr>
        <p:spPr>
          <a:xfrm rot="0">
            <a:off x="1587360" y="129256"/>
            <a:ext cx="13300964" cy="1123950"/>
          </a:xfrm>
          <a:prstGeom prst="rect">
            <a:avLst/>
          </a:prstGeom>
        </p:spPr>
        <p:txBody>
          <a:bodyPr anchor="t" rtlCol="false" tIns="0" lIns="0" bIns="0" rIns="0">
            <a:spAutoFit/>
          </a:bodyPr>
          <a:lstStyle/>
          <a:p>
            <a:pPr algn="l" marL="0" indent="0" lvl="0">
              <a:lnSpc>
                <a:spcPts val="8880"/>
              </a:lnSpc>
              <a:spcBef>
                <a:spcPct val="0"/>
              </a:spcBef>
            </a:pPr>
            <a:r>
              <a:rPr lang="en-US" b="true" sz="7400">
                <a:solidFill>
                  <a:srgbClr val="273384"/>
                </a:solidFill>
                <a:latin typeface="Eczar Bold"/>
                <a:ea typeface="Eczar Bold"/>
                <a:cs typeface="Eczar Bold"/>
                <a:sym typeface="Eczar Bold"/>
              </a:rPr>
              <a:t>DATASET : UNSW-NB15</a:t>
            </a:r>
          </a:p>
        </p:txBody>
      </p:sp>
      <p:sp>
        <p:nvSpPr>
          <p:cNvPr name="TextBox 5" id="5"/>
          <p:cNvSpPr txBox="true"/>
          <p:nvPr/>
        </p:nvSpPr>
        <p:spPr>
          <a:xfrm rot="0">
            <a:off x="232181" y="1177006"/>
            <a:ext cx="6365768" cy="10016737"/>
          </a:xfrm>
          <a:prstGeom prst="rect">
            <a:avLst/>
          </a:prstGeom>
        </p:spPr>
        <p:txBody>
          <a:bodyPr anchor="t" rtlCol="false" tIns="0" lIns="0" bIns="0" rIns="0">
            <a:spAutoFit/>
          </a:bodyPr>
          <a:lstStyle/>
          <a:p>
            <a:pPr algn="l">
              <a:lnSpc>
                <a:spcPts val="4526"/>
              </a:lnSpc>
            </a:pPr>
            <a:r>
              <a:rPr lang="en-US" sz="3100">
                <a:solidFill>
                  <a:srgbClr val="273384"/>
                </a:solidFill>
                <a:latin typeface="Eczar"/>
                <a:ea typeface="Eczar"/>
                <a:cs typeface="Eczar"/>
                <a:sym typeface="Eczar"/>
              </a:rPr>
              <a:t>Columns of the existing dataset:</a:t>
            </a:r>
          </a:p>
          <a:p>
            <a:pPr algn="l" marL="669379" indent="-334689" lvl="1">
              <a:lnSpc>
                <a:spcPts val="4526"/>
              </a:lnSpc>
              <a:buAutoNum type="arabicPeriod" startAt="1"/>
            </a:pPr>
            <a:r>
              <a:rPr lang="en-US" sz="3100">
                <a:solidFill>
                  <a:srgbClr val="273384"/>
                </a:solidFill>
                <a:latin typeface="Eczar"/>
                <a:ea typeface="Eczar"/>
                <a:cs typeface="Eczar"/>
                <a:sym typeface="Eczar"/>
              </a:rPr>
              <a:t>srcip</a:t>
            </a:r>
          </a:p>
          <a:p>
            <a:pPr algn="l" marL="669379" indent="-334689" lvl="1">
              <a:lnSpc>
                <a:spcPts val="4526"/>
              </a:lnSpc>
              <a:buAutoNum type="arabicPeriod" startAt="1"/>
            </a:pPr>
            <a:r>
              <a:rPr lang="en-US" sz="3100">
                <a:solidFill>
                  <a:srgbClr val="273384"/>
                </a:solidFill>
                <a:latin typeface="Eczar"/>
                <a:ea typeface="Eczar"/>
                <a:cs typeface="Eczar"/>
                <a:sym typeface="Eczar"/>
              </a:rPr>
              <a:t>sport</a:t>
            </a:r>
          </a:p>
          <a:p>
            <a:pPr algn="l" marL="669379" indent="-334689" lvl="1">
              <a:lnSpc>
                <a:spcPts val="4526"/>
              </a:lnSpc>
              <a:buAutoNum type="arabicPeriod" startAt="1"/>
            </a:pPr>
            <a:r>
              <a:rPr lang="en-US" sz="3100">
                <a:solidFill>
                  <a:srgbClr val="273384"/>
                </a:solidFill>
                <a:latin typeface="Eczar"/>
                <a:ea typeface="Eczar"/>
                <a:cs typeface="Eczar"/>
                <a:sym typeface="Eczar"/>
              </a:rPr>
              <a:t>dstip</a:t>
            </a:r>
          </a:p>
          <a:p>
            <a:pPr algn="l" marL="669379" indent="-334689" lvl="1">
              <a:lnSpc>
                <a:spcPts val="4526"/>
              </a:lnSpc>
              <a:buAutoNum type="arabicPeriod" startAt="1"/>
            </a:pPr>
            <a:r>
              <a:rPr lang="en-US" sz="3100">
                <a:solidFill>
                  <a:srgbClr val="273384"/>
                </a:solidFill>
                <a:latin typeface="Eczar"/>
                <a:ea typeface="Eczar"/>
                <a:cs typeface="Eczar"/>
                <a:sym typeface="Eczar"/>
              </a:rPr>
              <a:t>dsport</a:t>
            </a:r>
          </a:p>
          <a:p>
            <a:pPr algn="l" marL="669379" indent="-334689" lvl="1">
              <a:lnSpc>
                <a:spcPts val="4526"/>
              </a:lnSpc>
              <a:buAutoNum type="arabicPeriod" startAt="1"/>
            </a:pPr>
            <a:r>
              <a:rPr lang="en-US" sz="3100">
                <a:solidFill>
                  <a:srgbClr val="273384"/>
                </a:solidFill>
                <a:latin typeface="Eczar"/>
                <a:ea typeface="Eczar"/>
                <a:cs typeface="Eczar"/>
                <a:sym typeface="Eczar"/>
              </a:rPr>
              <a:t>proto</a:t>
            </a:r>
          </a:p>
          <a:p>
            <a:pPr algn="l" marL="669379" indent="-334689" lvl="1">
              <a:lnSpc>
                <a:spcPts val="4526"/>
              </a:lnSpc>
              <a:buAutoNum type="arabicPeriod" startAt="1"/>
            </a:pPr>
            <a:r>
              <a:rPr lang="en-US" sz="3100">
                <a:solidFill>
                  <a:srgbClr val="273384"/>
                </a:solidFill>
                <a:latin typeface="Eczar"/>
                <a:ea typeface="Eczar"/>
                <a:cs typeface="Eczar"/>
                <a:sym typeface="Eczar"/>
              </a:rPr>
              <a:t>state</a:t>
            </a:r>
          </a:p>
          <a:p>
            <a:pPr algn="l" marL="669379" indent="-334689" lvl="1">
              <a:lnSpc>
                <a:spcPts val="4526"/>
              </a:lnSpc>
              <a:buAutoNum type="arabicPeriod" startAt="1"/>
            </a:pPr>
            <a:r>
              <a:rPr lang="en-US" sz="3100">
                <a:solidFill>
                  <a:srgbClr val="273384"/>
                </a:solidFill>
                <a:latin typeface="Eczar"/>
                <a:ea typeface="Eczar"/>
                <a:cs typeface="Eczar"/>
                <a:sym typeface="Eczar"/>
              </a:rPr>
              <a:t>dur </a:t>
            </a:r>
          </a:p>
          <a:p>
            <a:pPr algn="l" marL="669379" indent="-334689" lvl="1">
              <a:lnSpc>
                <a:spcPts val="4526"/>
              </a:lnSpc>
              <a:buAutoNum type="arabicPeriod" startAt="1"/>
            </a:pPr>
            <a:r>
              <a:rPr lang="en-US" sz="3100">
                <a:solidFill>
                  <a:srgbClr val="273384"/>
                </a:solidFill>
                <a:latin typeface="Eczar"/>
                <a:ea typeface="Eczar"/>
                <a:cs typeface="Eczar"/>
                <a:sym typeface="Eczar"/>
              </a:rPr>
              <a:t>sbytes </a:t>
            </a:r>
          </a:p>
          <a:p>
            <a:pPr algn="l" marL="669379" indent="-334689" lvl="1">
              <a:lnSpc>
                <a:spcPts val="4526"/>
              </a:lnSpc>
              <a:buAutoNum type="arabicPeriod" startAt="1"/>
            </a:pPr>
            <a:r>
              <a:rPr lang="en-US" sz="3100">
                <a:solidFill>
                  <a:srgbClr val="273384"/>
                </a:solidFill>
                <a:latin typeface="Eczar"/>
                <a:ea typeface="Eczar"/>
                <a:cs typeface="Eczar"/>
                <a:sym typeface="Eczar"/>
              </a:rPr>
              <a:t>dbytes </a:t>
            </a:r>
          </a:p>
          <a:p>
            <a:pPr algn="l" marL="669379" indent="-334689" lvl="1">
              <a:lnSpc>
                <a:spcPts val="4526"/>
              </a:lnSpc>
              <a:buAutoNum type="arabicPeriod" startAt="1"/>
            </a:pPr>
            <a:r>
              <a:rPr lang="en-US" sz="3100">
                <a:solidFill>
                  <a:srgbClr val="273384"/>
                </a:solidFill>
                <a:latin typeface="Eczar"/>
                <a:ea typeface="Eczar"/>
                <a:cs typeface="Eczar"/>
                <a:sym typeface="Eczar"/>
              </a:rPr>
              <a:t>sttl </a:t>
            </a:r>
          </a:p>
          <a:p>
            <a:pPr algn="l" marL="669379" indent="-334689" lvl="1">
              <a:lnSpc>
                <a:spcPts val="4526"/>
              </a:lnSpc>
              <a:buAutoNum type="arabicPeriod" startAt="1"/>
            </a:pPr>
            <a:r>
              <a:rPr lang="en-US" sz="3100">
                <a:solidFill>
                  <a:srgbClr val="273384"/>
                </a:solidFill>
                <a:latin typeface="Eczar"/>
                <a:ea typeface="Eczar"/>
                <a:cs typeface="Eczar"/>
                <a:sym typeface="Eczar"/>
              </a:rPr>
              <a:t>dttl </a:t>
            </a:r>
          </a:p>
          <a:p>
            <a:pPr algn="l" marL="669379" indent="-334689" lvl="1">
              <a:lnSpc>
                <a:spcPts val="4526"/>
              </a:lnSpc>
              <a:buAutoNum type="arabicPeriod" startAt="1"/>
            </a:pPr>
            <a:r>
              <a:rPr lang="en-US" sz="3100">
                <a:solidFill>
                  <a:srgbClr val="273384"/>
                </a:solidFill>
                <a:latin typeface="Eczar"/>
                <a:ea typeface="Eczar"/>
                <a:cs typeface="Eczar"/>
                <a:sym typeface="Eczar"/>
              </a:rPr>
              <a:t>sloss</a:t>
            </a:r>
          </a:p>
          <a:p>
            <a:pPr algn="l" marL="669379" indent="-334689" lvl="1">
              <a:lnSpc>
                <a:spcPts val="4526"/>
              </a:lnSpc>
              <a:buAutoNum type="arabicPeriod" startAt="1"/>
            </a:pPr>
            <a:r>
              <a:rPr lang="en-US" sz="3100">
                <a:solidFill>
                  <a:srgbClr val="273384"/>
                </a:solidFill>
                <a:latin typeface="Eczar"/>
                <a:ea typeface="Eczar"/>
                <a:cs typeface="Eczar"/>
                <a:sym typeface="Eczar"/>
              </a:rPr>
              <a:t>dloss</a:t>
            </a:r>
          </a:p>
          <a:p>
            <a:pPr algn="l" marL="669379" indent="-334689" lvl="1">
              <a:lnSpc>
                <a:spcPts val="4526"/>
              </a:lnSpc>
              <a:buAutoNum type="arabicPeriod" startAt="1"/>
            </a:pPr>
            <a:r>
              <a:rPr lang="en-US" sz="3100">
                <a:solidFill>
                  <a:srgbClr val="273384"/>
                </a:solidFill>
                <a:latin typeface="Eczar"/>
                <a:ea typeface="Eczar"/>
                <a:cs typeface="Eczar"/>
                <a:sym typeface="Eczar"/>
              </a:rPr>
              <a:t>service</a:t>
            </a:r>
          </a:p>
          <a:p>
            <a:pPr algn="l" marL="669379" indent="-334689" lvl="1">
              <a:lnSpc>
                <a:spcPts val="4526"/>
              </a:lnSpc>
              <a:buAutoNum type="arabicPeriod" startAt="1"/>
            </a:pPr>
            <a:r>
              <a:rPr lang="en-US" sz="3100">
                <a:solidFill>
                  <a:srgbClr val="273384"/>
                </a:solidFill>
                <a:latin typeface="Eczar"/>
                <a:ea typeface="Eczar"/>
                <a:cs typeface="Eczar"/>
                <a:sym typeface="Eczar"/>
              </a:rPr>
              <a:t>Sload </a:t>
            </a:r>
          </a:p>
          <a:p>
            <a:pPr algn="ctr">
              <a:lnSpc>
                <a:spcPts val="6720"/>
              </a:lnSpc>
              <a:spcBef>
                <a:spcPct val="0"/>
              </a:spcBef>
            </a:pPr>
          </a:p>
        </p:txBody>
      </p:sp>
      <p:sp>
        <p:nvSpPr>
          <p:cNvPr name="TextBox 6" id="6"/>
          <p:cNvSpPr txBox="true"/>
          <p:nvPr/>
        </p:nvSpPr>
        <p:spPr>
          <a:xfrm rot="0">
            <a:off x="6338254" y="952500"/>
            <a:ext cx="3799176" cy="9117824"/>
          </a:xfrm>
          <a:prstGeom prst="rect">
            <a:avLst/>
          </a:prstGeom>
        </p:spPr>
        <p:txBody>
          <a:bodyPr anchor="t" rtlCol="false" tIns="0" lIns="0" bIns="0" rIns="0">
            <a:spAutoFit/>
          </a:bodyPr>
          <a:lstStyle/>
          <a:p>
            <a:pPr algn="l">
              <a:lnSpc>
                <a:spcPts val="4526"/>
              </a:lnSpc>
            </a:pPr>
          </a:p>
          <a:p>
            <a:pPr algn="l">
              <a:lnSpc>
                <a:spcPts val="4526"/>
              </a:lnSpc>
            </a:pPr>
            <a:r>
              <a:rPr lang="en-US" sz="3100">
                <a:solidFill>
                  <a:srgbClr val="273384"/>
                </a:solidFill>
                <a:latin typeface="Eczar"/>
                <a:ea typeface="Eczar"/>
                <a:cs typeface="Eczar"/>
                <a:sym typeface="Eczar"/>
              </a:rPr>
              <a:t>16. Dload </a:t>
            </a:r>
          </a:p>
          <a:p>
            <a:pPr algn="l">
              <a:lnSpc>
                <a:spcPts val="4526"/>
              </a:lnSpc>
            </a:pPr>
            <a:r>
              <a:rPr lang="en-US" sz="3100">
                <a:solidFill>
                  <a:srgbClr val="273384"/>
                </a:solidFill>
                <a:latin typeface="Eczar"/>
                <a:ea typeface="Eczar"/>
                <a:cs typeface="Eczar"/>
                <a:sym typeface="Eczar"/>
              </a:rPr>
              <a:t>17. Spkts</a:t>
            </a:r>
          </a:p>
          <a:p>
            <a:pPr algn="l">
              <a:lnSpc>
                <a:spcPts val="4526"/>
              </a:lnSpc>
            </a:pPr>
            <a:r>
              <a:rPr lang="en-US" sz="3100">
                <a:solidFill>
                  <a:srgbClr val="273384"/>
                </a:solidFill>
                <a:latin typeface="Eczar"/>
                <a:ea typeface="Eczar"/>
                <a:cs typeface="Eczar"/>
                <a:sym typeface="Eczar"/>
              </a:rPr>
              <a:t>18. Dpkts </a:t>
            </a:r>
          </a:p>
          <a:p>
            <a:pPr algn="l">
              <a:lnSpc>
                <a:spcPts val="4526"/>
              </a:lnSpc>
            </a:pPr>
            <a:r>
              <a:rPr lang="en-US" sz="3100">
                <a:solidFill>
                  <a:srgbClr val="273384"/>
                </a:solidFill>
                <a:latin typeface="Eczar"/>
                <a:ea typeface="Eczar"/>
                <a:cs typeface="Eczar"/>
                <a:sym typeface="Eczar"/>
              </a:rPr>
              <a:t>19. swin </a:t>
            </a:r>
          </a:p>
          <a:p>
            <a:pPr algn="l">
              <a:lnSpc>
                <a:spcPts val="4526"/>
              </a:lnSpc>
            </a:pPr>
            <a:r>
              <a:rPr lang="en-US" sz="3100">
                <a:solidFill>
                  <a:srgbClr val="273384"/>
                </a:solidFill>
                <a:latin typeface="Eczar"/>
                <a:ea typeface="Eczar"/>
                <a:cs typeface="Eczar"/>
                <a:sym typeface="Eczar"/>
              </a:rPr>
              <a:t>20. dwin </a:t>
            </a:r>
          </a:p>
          <a:p>
            <a:pPr algn="l">
              <a:lnSpc>
                <a:spcPts val="4526"/>
              </a:lnSpc>
            </a:pPr>
            <a:r>
              <a:rPr lang="en-US" sz="3100">
                <a:solidFill>
                  <a:srgbClr val="273384"/>
                </a:solidFill>
                <a:latin typeface="Eczar"/>
                <a:ea typeface="Eczar"/>
                <a:cs typeface="Eczar"/>
                <a:sym typeface="Eczar"/>
              </a:rPr>
              <a:t>21. stcpb </a:t>
            </a:r>
          </a:p>
          <a:p>
            <a:pPr algn="l">
              <a:lnSpc>
                <a:spcPts val="4526"/>
              </a:lnSpc>
            </a:pPr>
            <a:r>
              <a:rPr lang="en-US" sz="3100">
                <a:solidFill>
                  <a:srgbClr val="273384"/>
                </a:solidFill>
                <a:latin typeface="Eczar"/>
                <a:ea typeface="Eczar"/>
                <a:cs typeface="Eczar"/>
                <a:sym typeface="Eczar"/>
              </a:rPr>
              <a:t>22. dtcpb </a:t>
            </a:r>
          </a:p>
          <a:p>
            <a:pPr algn="l">
              <a:lnSpc>
                <a:spcPts val="4526"/>
              </a:lnSpc>
            </a:pPr>
            <a:r>
              <a:rPr lang="en-US" sz="3100">
                <a:solidFill>
                  <a:srgbClr val="273384"/>
                </a:solidFill>
                <a:latin typeface="Eczar"/>
                <a:ea typeface="Eczar"/>
                <a:cs typeface="Eczar"/>
                <a:sym typeface="Eczar"/>
              </a:rPr>
              <a:t>23. smeans</a:t>
            </a:r>
          </a:p>
          <a:p>
            <a:pPr algn="l">
              <a:lnSpc>
                <a:spcPts val="4526"/>
              </a:lnSpc>
            </a:pPr>
            <a:r>
              <a:rPr lang="en-US" sz="3100">
                <a:solidFill>
                  <a:srgbClr val="273384"/>
                </a:solidFill>
                <a:latin typeface="Eczar"/>
                <a:ea typeface="Eczar"/>
                <a:cs typeface="Eczar"/>
                <a:sym typeface="Eczar"/>
              </a:rPr>
              <a:t>24. dmeans</a:t>
            </a:r>
          </a:p>
          <a:p>
            <a:pPr algn="l">
              <a:lnSpc>
                <a:spcPts val="4526"/>
              </a:lnSpc>
            </a:pPr>
            <a:r>
              <a:rPr lang="en-US" sz="3100">
                <a:solidFill>
                  <a:srgbClr val="273384"/>
                </a:solidFill>
                <a:latin typeface="Eczar"/>
                <a:ea typeface="Eczar"/>
                <a:cs typeface="Eczar"/>
                <a:sym typeface="Eczar"/>
              </a:rPr>
              <a:t>25. trans_depth </a:t>
            </a:r>
          </a:p>
          <a:p>
            <a:pPr algn="l">
              <a:lnSpc>
                <a:spcPts val="4526"/>
              </a:lnSpc>
            </a:pPr>
            <a:r>
              <a:rPr lang="en-US" sz="3100">
                <a:solidFill>
                  <a:srgbClr val="273384"/>
                </a:solidFill>
                <a:latin typeface="Eczar"/>
                <a:ea typeface="Eczar"/>
                <a:cs typeface="Eczar"/>
                <a:sym typeface="Eczar"/>
              </a:rPr>
              <a:t>26. res_bdy_len</a:t>
            </a:r>
          </a:p>
          <a:p>
            <a:pPr algn="l">
              <a:lnSpc>
                <a:spcPts val="4526"/>
              </a:lnSpc>
            </a:pPr>
            <a:r>
              <a:rPr lang="en-US" sz="3100">
                <a:solidFill>
                  <a:srgbClr val="273384"/>
                </a:solidFill>
                <a:latin typeface="Eczar"/>
                <a:ea typeface="Eczar"/>
                <a:cs typeface="Eczar"/>
                <a:sym typeface="Eczar"/>
              </a:rPr>
              <a:t>27 Sjit</a:t>
            </a:r>
          </a:p>
          <a:p>
            <a:pPr algn="l">
              <a:lnSpc>
                <a:spcPts val="4526"/>
              </a:lnSpc>
            </a:pPr>
            <a:r>
              <a:rPr lang="en-US" sz="3100">
                <a:solidFill>
                  <a:srgbClr val="273384"/>
                </a:solidFill>
                <a:latin typeface="Eczar"/>
                <a:ea typeface="Eczar"/>
                <a:cs typeface="Eczar"/>
                <a:sym typeface="Eczar"/>
              </a:rPr>
              <a:t>28 Djit </a:t>
            </a:r>
          </a:p>
          <a:p>
            <a:pPr algn="l">
              <a:lnSpc>
                <a:spcPts val="4526"/>
              </a:lnSpc>
            </a:pPr>
            <a:r>
              <a:rPr lang="en-US" sz="3100">
                <a:solidFill>
                  <a:srgbClr val="273384"/>
                </a:solidFill>
                <a:latin typeface="Eczar"/>
                <a:ea typeface="Eczar"/>
                <a:cs typeface="Eczar"/>
                <a:sym typeface="Eczar"/>
              </a:rPr>
              <a:t>29 Stime </a:t>
            </a:r>
          </a:p>
          <a:p>
            <a:pPr algn="l">
              <a:lnSpc>
                <a:spcPts val="4526"/>
              </a:lnSpc>
            </a:pPr>
            <a:r>
              <a:rPr lang="en-US" sz="3100">
                <a:solidFill>
                  <a:srgbClr val="273384"/>
                </a:solidFill>
                <a:latin typeface="Eczar"/>
                <a:ea typeface="Eczar"/>
                <a:cs typeface="Eczar"/>
                <a:sym typeface="Eczar"/>
              </a:rPr>
              <a:t>30 Ltime </a:t>
            </a:r>
          </a:p>
        </p:txBody>
      </p:sp>
      <p:sp>
        <p:nvSpPr>
          <p:cNvPr name="TextBox 7" id="7"/>
          <p:cNvSpPr txBox="true"/>
          <p:nvPr/>
        </p:nvSpPr>
        <p:spPr>
          <a:xfrm rot="0">
            <a:off x="11741772" y="1253206"/>
            <a:ext cx="3799176" cy="9248775"/>
          </a:xfrm>
          <a:prstGeom prst="rect">
            <a:avLst/>
          </a:prstGeom>
        </p:spPr>
        <p:txBody>
          <a:bodyPr anchor="t" rtlCol="false" tIns="0" lIns="0" bIns="0" rIns="0">
            <a:spAutoFit/>
          </a:bodyPr>
          <a:lstStyle/>
          <a:p>
            <a:pPr algn="l">
              <a:lnSpc>
                <a:spcPts val="3720"/>
              </a:lnSpc>
            </a:pPr>
            <a:r>
              <a:rPr lang="en-US" sz="3100">
                <a:solidFill>
                  <a:srgbClr val="273384"/>
                </a:solidFill>
                <a:latin typeface="Eczar"/>
                <a:ea typeface="Eczar"/>
                <a:cs typeface="Eczar"/>
                <a:sym typeface="Eczar"/>
              </a:rPr>
              <a:t>31.Sintpkt</a:t>
            </a:r>
            <a:r>
              <a:rPr lang="en-US" sz="3100">
                <a:solidFill>
                  <a:srgbClr val="273384"/>
                </a:solidFill>
                <a:latin typeface="Eczar"/>
                <a:ea typeface="Eczar"/>
                <a:cs typeface="Eczar"/>
                <a:sym typeface="Eczar"/>
              </a:rPr>
              <a:t> </a:t>
            </a:r>
          </a:p>
          <a:p>
            <a:pPr algn="l">
              <a:lnSpc>
                <a:spcPts val="3720"/>
              </a:lnSpc>
            </a:pPr>
            <a:r>
              <a:rPr lang="en-US" sz="3100">
                <a:solidFill>
                  <a:srgbClr val="273384"/>
                </a:solidFill>
                <a:latin typeface="Eczar"/>
                <a:ea typeface="Eczar"/>
                <a:cs typeface="Eczar"/>
                <a:sym typeface="Eczar"/>
              </a:rPr>
              <a:t>32. Dintpkt </a:t>
            </a:r>
          </a:p>
          <a:p>
            <a:pPr algn="l">
              <a:lnSpc>
                <a:spcPts val="3720"/>
              </a:lnSpc>
            </a:pPr>
            <a:r>
              <a:rPr lang="en-US" sz="3100">
                <a:solidFill>
                  <a:srgbClr val="273384"/>
                </a:solidFill>
                <a:latin typeface="Eczar"/>
                <a:ea typeface="Eczar"/>
                <a:cs typeface="Eczar"/>
                <a:sym typeface="Eczar"/>
              </a:rPr>
              <a:t>33. tcprtt </a:t>
            </a:r>
          </a:p>
          <a:p>
            <a:pPr algn="l">
              <a:lnSpc>
                <a:spcPts val="3720"/>
              </a:lnSpc>
            </a:pPr>
            <a:r>
              <a:rPr lang="en-US" sz="3100">
                <a:solidFill>
                  <a:srgbClr val="273384"/>
                </a:solidFill>
                <a:latin typeface="Eczar"/>
                <a:ea typeface="Eczar"/>
                <a:cs typeface="Eczar"/>
                <a:sym typeface="Eczar"/>
              </a:rPr>
              <a:t>34. synack </a:t>
            </a:r>
          </a:p>
          <a:p>
            <a:pPr algn="l">
              <a:lnSpc>
                <a:spcPts val="3720"/>
              </a:lnSpc>
            </a:pPr>
            <a:r>
              <a:rPr lang="en-US" sz="3100">
                <a:solidFill>
                  <a:srgbClr val="273384"/>
                </a:solidFill>
                <a:latin typeface="Eczar"/>
                <a:ea typeface="Eczar"/>
                <a:cs typeface="Eczar"/>
                <a:sym typeface="Eczar"/>
              </a:rPr>
              <a:t>35. ackdat </a:t>
            </a:r>
          </a:p>
          <a:p>
            <a:pPr algn="l">
              <a:lnSpc>
                <a:spcPts val="3720"/>
              </a:lnSpc>
            </a:pPr>
            <a:r>
              <a:rPr lang="en-US" sz="3100">
                <a:solidFill>
                  <a:srgbClr val="273384"/>
                </a:solidFill>
                <a:latin typeface="Eczar"/>
                <a:ea typeface="Eczar"/>
                <a:cs typeface="Eczar"/>
                <a:sym typeface="Eczar"/>
              </a:rPr>
              <a:t>36. is_sm_ips_ports </a:t>
            </a:r>
          </a:p>
          <a:p>
            <a:pPr algn="l">
              <a:lnSpc>
                <a:spcPts val="3720"/>
              </a:lnSpc>
            </a:pPr>
            <a:r>
              <a:rPr lang="en-US" sz="3100">
                <a:solidFill>
                  <a:srgbClr val="273384"/>
                </a:solidFill>
                <a:latin typeface="Eczar"/>
                <a:ea typeface="Eczar"/>
                <a:cs typeface="Eczar"/>
                <a:sym typeface="Eczar"/>
              </a:rPr>
              <a:t>37. ct_state_ttl </a:t>
            </a:r>
          </a:p>
          <a:p>
            <a:pPr algn="l">
              <a:lnSpc>
                <a:spcPts val="3720"/>
              </a:lnSpc>
            </a:pPr>
            <a:r>
              <a:rPr lang="en-US" sz="3100">
                <a:solidFill>
                  <a:srgbClr val="273384"/>
                </a:solidFill>
                <a:latin typeface="Eczar"/>
                <a:ea typeface="Eczar"/>
                <a:cs typeface="Eczar"/>
                <a:sym typeface="Eczar"/>
              </a:rPr>
              <a:t>38. ct_flwh_ttp_mthd </a:t>
            </a:r>
          </a:p>
          <a:p>
            <a:pPr algn="l">
              <a:lnSpc>
                <a:spcPts val="3720"/>
              </a:lnSpc>
            </a:pPr>
            <a:r>
              <a:rPr lang="en-US" sz="3100">
                <a:solidFill>
                  <a:srgbClr val="273384"/>
                </a:solidFill>
                <a:latin typeface="Eczar"/>
                <a:ea typeface="Eczar"/>
                <a:cs typeface="Eczar"/>
                <a:sym typeface="Eczar"/>
              </a:rPr>
              <a:t>39. is_ftp_login </a:t>
            </a:r>
          </a:p>
          <a:p>
            <a:pPr algn="l">
              <a:lnSpc>
                <a:spcPts val="3720"/>
              </a:lnSpc>
            </a:pPr>
            <a:r>
              <a:rPr lang="en-US" sz="3100">
                <a:solidFill>
                  <a:srgbClr val="273384"/>
                </a:solidFill>
                <a:latin typeface="Eczar"/>
                <a:ea typeface="Eczar"/>
                <a:cs typeface="Eczar"/>
                <a:sym typeface="Eczar"/>
              </a:rPr>
              <a:t>40. ct_ftp_cmd  </a:t>
            </a:r>
          </a:p>
          <a:p>
            <a:pPr algn="l">
              <a:lnSpc>
                <a:spcPts val="3720"/>
              </a:lnSpc>
            </a:pPr>
            <a:r>
              <a:rPr lang="en-US" sz="3100">
                <a:solidFill>
                  <a:srgbClr val="273384"/>
                </a:solidFill>
                <a:latin typeface="Eczar"/>
                <a:ea typeface="Eczar"/>
                <a:cs typeface="Eczar"/>
                <a:sym typeface="Eczar"/>
              </a:rPr>
              <a:t>41. ct_srv_src </a:t>
            </a:r>
          </a:p>
          <a:p>
            <a:pPr algn="l">
              <a:lnSpc>
                <a:spcPts val="3720"/>
              </a:lnSpc>
            </a:pPr>
            <a:r>
              <a:rPr lang="en-US" sz="3100">
                <a:solidFill>
                  <a:srgbClr val="273384"/>
                </a:solidFill>
                <a:latin typeface="Eczar"/>
                <a:ea typeface="Eczar"/>
                <a:cs typeface="Eczar"/>
                <a:sym typeface="Eczar"/>
              </a:rPr>
              <a:t>42. ct_srv_dst </a:t>
            </a:r>
          </a:p>
          <a:p>
            <a:pPr algn="l">
              <a:lnSpc>
                <a:spcPts val="3720"/>
              </a:lnSpc>
            </a:pPr>
            <a:r>
              <a:rPr lang="en-US" sz="3100">
                <a:solidFill>
                  <a:srgbClr val="273384"/>
                </a:solidFill>
                <a:latin typeface="Eczar"/>
                <a:ea typeface="Eczar"/>
                <a:cs typeface="Eczar"/>
                <a:sym typeface="Eczar"/>
              </a:rPr>
              <a:t>43. ct_dst_ltm </a:t>
            </a:r>
          </a:p>
          <a:p>
            <a:pPr algn="l">
              <a:lnSpc>
                <a:spcPts val="3720"/>
              </a:lnSpc>
            </a:pPr>
            <a:r>
              <a:rPr lang="en-US" sz="3100">
                <a:solidFill>
                  <a:srgbClr val="273384"/>
                </a:solidFill>
                <a:latin typeface="Eczar"/>
                <a:ea typeface="Eczar"/>
                <a:cs typeface="Eczar"/>
                <a:sym typeface="Eczar"/>
              </a:rPr>
              <a:t>44. ct_src_ltm </a:t>
            </a:r>
          </a:p>
          <a:p>
            <a:pPr algn="l">
              <a:lnSpc>
                <a:spcPts val="3720"/>
              </a:lnSpc>
            </a:pPr>
            <a:r>
              <a:rPr lang="en-US" sz="3100">
                <a:solidFill>
                  <a:srgbClr val="273384"/>
                </a:solidFill>
                <a:latin typeface="Eczar"/>
                <a:ea typeface="Eczar"/>
                <a:cs typeface="Eczar"/>
                <a:sym typeface="Eczar"/>
              </a:rPr>
              <a:t>45. ct_src_dport_ltm </a:t>
            </a:r>
          </a:p>
          <a:p>
            <a:pPr algn="l">
              <a:lnSpc>
                <a:spcPts val="3720"/>
              </a:lnSpc>
            </a:pPr>
            <a:r>
              <a:rPr lang="en-US" sz="3100">
                <a:solidFill>
                  <a:srgbClr val="273384"/>
                </a:solidFill>
                <a:latin typeface="Eczar"/>
                <a:ea typeface="Eczar"/>
                <a:cs typeface="Eczar"/>
                <a:sym typeface="Eczar"/>
              </a:rPr>
              <a:t>46. ct_dst_sport_ltm </a:t>
            </a:r>
          </a:p>
          <a:p>
            <a:pPr algn="l">
              <a:lnSpc>
                <a:spcPts val="3720"/>
              </a:lnSpc>
            </a:pPr>
            <a:r>
              <a:rPr lang="en-US" sz="3100">
                <a:solidFill>
                  <a:srgbClr val="273384"/>
                </a:solidFill>
                <a:latin typeface="Eczar"/>
                <a:ea typeface="Eczar"/>
                <a:cs typeface="Eczar"/>
                <a:sym typeface="Eczar"/>
              </a:rPr>
              <a:t>47. ct_dst_src_ltm </a:t>
            </a:r>
          </a:p>
          <a:p>
            <a:pPr algn="l">
              <a:lnSpc>
                <a:spcPts val="3720"/>
              </a:lnSpc>
            </a:pPr>
            <a:r>
              <a:rPr lang="en-US" sz="3100">
                <a:solidFill>
                  <a:srgbClr val="273384"/>
                </a:solidFill>
                <a:latin typeface="Eczar"/>
                <a:ea typeface="Eczar"/>
                <a:cs typeface="Eczar"/>
                <a:sym typeface="Eczar"/>
              </a:rPr>
              <a:t>48. attack_cat </a:t>
            </a:r>
          </a:p>
          <a:p>
            <a:pPr algn="l">
              <a:lnSpc>
                <a:spcPts val="3720"/>
              </a:lnSpc>
            </a:pPr>
            <a:r>
              <a:rPr lang="en-US" sz="3100">
                <a:solidFill>
                  <a:srgbClr val="273384"/>
                </a:solidFill>
                <a:latin typeface="Eczar"/>
                <a:ea typeface="Eczar"/>
                <a:cs typeface="Eczar"/>
                <a:sym typeface="Eczar"/>
              </a:rPr>
              <a:t>49. Label</a:t>
            </a:r>
          </a:p>
          <a:p>
            <a:pPr algn="l">
              <a:lnSpc>
                <a:spcPts val="30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378279" y="-5088277"/>
            <a:ext cx="19172260" cy="6116977"/>
            <a:chOff x="0" y="0"/>
            <a:chExt cx="25563014" cy="8155969"/>
          </a:xfrm>
        </p:grpSpPr>
        <p:pic>
          <p:nvPicPr>
            <p:cNvPr name="Picture 3" id="3"/>
            <p:cNvPicPr>
              <a:picLocks noChangeAspect="true"/>
            </p:cNvPicPr>
            <p:nvPr/>
          </p:nvPicPr>
          <p:blipFill>
            <a:blip r:embed="rId2"/>
            <a:srcRect l="0" t="28551" r="0" b="28551"/>
            <a:stretch>
              <a:fillRect/>
            </a:stretch>
          </p:blipFill>
          <p:spPr>
            <a:xfrm flipH="false" flipV="false">
              <a:off x="0" y="0"/>
              <a:ext cx="25563014" cy="8155969"/>
            </a:xfrm>
            <a:prstGeom prst="rect">
              <a:avLst/>
            </a:prstGeom>
          </p:spPr>
        </p:pic>
      </p:grpSp>
      <p:sp>
        <p:nvSpPr>
          <p:cNvPr name="TextBox 4" id="4"/>
          <p:cNvSpPr txBox="true"/>
          <p:nvPr/>
        </p:nvSpPr>
        <p:spPr>
          <a:xfrm rot="0">
            <a:off x="2146215" y="152400"/>
            <a:ext cx="13300964" cy="876300"/>
          </a:xfrm>
          <a:prstGeom prst="rect">
            <a:avLst/>
          </a:prstGeom>
        </p:spPr>
        <p:txBody>
          <a:bodyPr anchor="t" rtlCol="false" tIns="0" lIns="0" bIns="0" rIns="0">
            <a:spAutoFit/>
          </a:bodyPr>
          <a:lstStyle/>
          <a:p>
            <a:pPr algn="l" marL="0" indent="0" lvl="0">
              <a:lnSpc>
                <a:spcPts val="6960"/>
              </a:lnSpc>
              <a:spcBef>
                <a:spcPct val="0"/>
              </a:spcBef>
            </a:pPr>
            <a:r>
              <a:rPr lang="en-US" b="true" sz="5800">
                <a:solidFill>
                  <a:srgbClr val="273384"/>
                </a:solidFill>
                <a:latin typeface="Eczar Bold"/>
                <a:ea typeface="Eczar Bold"/>
                <a:cs typeface="Eczar Bold"/>
                <a:sym typeface="Eczar Bold"/>
              </a:rPr>
              <a:t>DATA DESCRIPTION</a:t>
            </a:r>
          </a:p>
        </p:txBody>
      </p:sp>
      <p:sp>
        <p:nvSpPr>
          <p:cNvPr name="TextBox 5" id="5"/>
          <p:cNvSpPr txBox="true"/>
          <p:nvPr/>
        </p:nvSpPr>
        <p:spPr>
          <a:xfrm rot="0">
            <a:off x="419138" y="1256382"/>
            <a:ext cx="17577425" cy="4819650"/>
          </a:xfrm>
          <a:prstGeom prst="rect">
            <a:avLst/>
          </a:prstGeom>
        </p:spPr>
        <p:txBody>
          <a:bodyPr anchor="t" rtlCol="false" tIns="0" lIns="0" bIns="0" rIns="0">
            <a:spAutoFit/>
          </a:bodyPr>
          <a:lstStyle/>
          <a:p>
            <a:pPr algn="l">
              <a:lnSpc>
                <a:spcPts val="3685"/>
              </a:lnSpc>
            </a:pPr>
            <a:r>
              <a:rPr lang="en-US" sz="3071" b="true">
                <a:solidFill>
                  <a:srgbClr val="273384"/>
                </a:solidFill>
                <a:latin typeface="Canva Sans Bold"/>
                <a:ea typeface="Canva Sans Bold"/>
                <a:cs typeface="Canva Sans Bold"/>
                <a:sym typeface="Canva Sans Bold"/>
              </a:rPr>
              <a:t>The dataset comprises 49 features representing 9 attack categories, including Analysis, </a:t>
            </a:r>
            <a:r>
              <a:rPr lang="en-US" sz="3071" b="true">
                <a:solidFill>
                  <a:srgbClr val="273384"/>
                </a:solidFill>
                <a:latin typeface="Canva Sans Bold"/>
                <a:ea typeface="Canva Sans Bold"/>
                <a:cs typeface="Canva Sans Bold"/>
                <a:sym typeface="Canva Sans Bold"/>
              </a:rPr>
              <a:t>Fuzzers, Backdoors, DoS, Exploits, Reconnaissance, Generic, Shellcode, and Worms.</a:t>
            </a:r>
          </a:p>
          <a:p>
            <a:pPr algn="l">
              <a:lnSpc>
                <a:spcPts val="3685"/>
              </a:lnSpc>
            </a:pPr>
          </a:p>
          <a:p>
            <a:pPr algn="l">
              <a:lnSpc>
                <a:spcPts val="4945"/>
              </a:lnSpc>
            </a:pPr>
            <a:r>
              <a:rPr lang="en-US" sz="3071" b="true">
                <a:solidFill>
                  <a:srgbClr val="273384"/>
                </a:solidFill>
                <a:latin typeface="Canva Sans Bold"/>
                <a:ea typeface="Canva Sans Bold"/>
                <a:cs typeface="Canva Sans Bold"/>
                <a:sym typeface="Canva Sans Bold"/>
              </a:rPr>
              <a:t>Features type of UNSW-NB15 dataset:</a:t>
            </a:r>
          </a:p>
          <a:p>
            <a:pPr algn="l">
              <a:lnSpc>
                <a:spcPts val="3685"/>
              </a:lnSpc>
            </a:pPr>
            <a:r>
              <a:rPr lang="en-US" sz="3071" u="sng">
                <a:solidFill>
                  <a:srgbClr val="273384"/>
                </a:solidFill>
                <a:latin typeface="Canva Sans"/>
                <a:ea typeface="Canva Sans"/>
                <a:cs typeface="Canva Sans"/>
                <a:sym typeface="Canva Sans"/>
              </a:rPr>
              <a:t>SNo.</a:t>
            </a:r>
            <a:r>
              <a:rPr lang="en-US" sz="3071">
                <a:solidFill>
                  <a:srgbClr val="273384"/>
                </a:solidFill>
                <a:latin typeface="Canva Sans"/>
                <a:ea typeface="Canva Sans"/>
                <a:cs typeface="Canva Sans"/>
                <a:sym typeface="Canva Sans"/>
              </a:rPr>
              <a:t>    </a:t>
            </a:r>
            <a:r>
              <a:rPr lang="en-US" sz="3071" u="sng">
                <a:solidFill>
                  <a:srgbClr val="273384"/>
                </a:solidFill>
                <a:latin typeface="Canva Sans"/>
                <a:ea typeface="Canva Sans"/>
                <a:cs typeface="Canva Sans"/>
                <a:sym typeface="Canva Sans"/>
              </a:rPr>
              <a:t>Feature Type</a:t>
            </a:r>
            <a:r>
              <a:rPr lang="en-US" sz="3071">
                <a:solidFill>
                  <a:srgbClr val="273384"/>
                </a:solidFill>
                <a:latin typeface="Canva Sans"/>
                <a:ea typeface="Canva Sans"/>
                <a:cs typeface="Canva Sans"/>
                <a:sym typeface="Canva Sans"/>
              </a:rPr>
              <a:t>    </a:t>
            </a:r>
            <a:r>
              <a:rPr lang="en-US" sz="3071" u="sng">
                <a:solidFill>
                  <a:srgbClr val="273384"/>
                </a:solidFill>
                <a:latin typeface="Canva Sans"/>
                <a:ea typeface="Canva Sans"/>
                <a:cs typeface="Canva Sans"/>
                <a:sym typeface="Canva Sans"/>
              </a:rPr>
              <a:t>Count</a:t>
            </a:r>
          </a:p>
          <a:p>
            <a:pPr algn="l">
              <a:lnSpc>
                <a:spcPts val="3685"/>
              </a:lnSpc>
            </a:pPr>
            <a:r>
              <a:rPr lang="en-US" sz="3071" b="true">
                <a:solidFill>
                  <a:srgbClr val="273384"/>
                </a:solidFill>
                <a:latin typeface="Canva Sans Bold"/>
                <a:ea typeface="Canva Sans Bold"/>
                <a:cs typeface="Canva Sans Bold"/>
                <a:sym typeface="Canva Sans Bold"/>
              </a:rPr>
              <a:t>   </a:t>
            </a:r>
            <a:r>
              <a:rPr lang="en-US" sz="3071">
                <a:solidFill>
                  <a:srgbClr val="273384"/>
                </a:solidFill>
                <a:latin typeface="Canva Sans"/>
                <a:ea typeface="Canva Sans"/>
                <a:cs typeface="Canva Sans"/>
                <a:sym typeface="Canva Sans"/>
              </a:rPr>
              <a:t>1        Nominal                 6</a:t>
            </a:r>
          </a:p>
          <a:p>
            <a:pPr algn="l">
              <a:lnSpc>
                <a:spcPts val="3685"/>
              </a:lnSpc>
            </a:pPr>
            <a:r>
              <a:rPr lang="en-US" sz="3071" b="true">
                <a:solidFill>
                  <a:srgbClr val="273384"/>
                </a:solidFill>
                <a:latin typeface="Canva Sans Bold"/>
                <a:ea typeface="Canva Sans Bold"/>
                <a:cs typeface="Canva Sans Bold"/>
                <a:sym typeface="Canva Sans Bold"/>
              </a:rPr>
              <a:t>   </a:t>
            </a:r>
            <a:r>
              <a:rPr lang="en-US" sz="3071">
                <a:solidFill>
                  <a:srgbClr val="273384"/>
                </a:solidFill>
                <a:latin typeface="Canva Sans"/>
                <a:ea typeface="Canva Sans"/>
                <a:cs typeface="Canva Sans"/>
                <a:sym typeface="Canva Sans"/>
              </a:rPr>
              <a:t>2        Integer                  28</a:t>
            </a:r>
          </a:p>
          <a:p>
            <a:pPr algn="l">
              <a:lnSpc>
                <a:spcPts val="3685"/>
              </a:lnSpc>
            </a:pPr>
            <a:r>
              <a:rPr lang="en-US" sz="3071" b="true">
                <a:solidFill>
                  <a:srgbClr val="273384"/>
                </a:solidFill>
                <a:latin typeface="Canva Sans Bold"/>
                <a:ea typeface="Canva Sans Bold"/>
                <a:cs typeface="Canva Sans Bold"/>
                <a:sym typeface="Canva Sans Bold"/>
              </a:rPr>
              <a:t>   </a:t>
            </a:r>
            <a:r>
              <a:rPr lang="en-US" sz="3071">
                <a:solidFill>
                  <a:srgbClr val="273384"/>
                </a:solidFill>
                <a:latin typeface="Canva Sans"/>
                <a:ea typeface="Canva Sans"/>
                <a:cs typeface="Canva Sans"/>
                <a:sym typeface="Canva Sans"/>
              </a:rPr>
              <a:t>3        Binary                     3</a:t>
            </a:r>
          </a:p>
          <a:p>
            <a:pPr algn="l">
              <a:lnSpc>
                <a:spcPts val="3685"/>
              </a:lnSpc>
            </a:pPr>
            <a:r>
              <a:rPr lang="en-US" sz="3071" b="true">
                <a:solidFill>
                  <a:srgbClr val="273384"/>
                </a:solidFill>
                <a:latin typeface="Canva Sans Bold"/>
                <a:ea typeface="Canva Sans Bold"/>
                <a:cs typeface="Canva Sans Bold"/>
                <a:sym typeface="Canva Sans Bold"/>
              </a:rPr>
              <a:t>   </a:t>
            </a:r>
            <a:r>
              <a:rPr lang="en-US" sz="3071">
                <a:solidFill>
                  <a:srgbClr val="273384"/>
                </a:solidFill>
                <a:latin typeface="Canva Sans"/>
                <a:ea typeface="Canva Sans"/>
                <a:cs typeface="Canva Sans"/>
                <a:sym typeface="Canva Sans"/>
              </a:rPr>
              <a:t>4        Float                      10</a:t>
            </a:r>
          </a:p>
          <a:p>
            <a:pPr algn="l">
              <a:lnSpc>
                <a:spcPts val="3685"/>
              </a:lnSpc>
              <a:spcBef>
                <a:spcPct val="0"/>
              </a:spcBef>
            </a:pPr>
            <a:r>
              <a:rPr lang="en-US" b="true" sz="3071">
                <a:solidFill>
                  <a:srgbClr val="273384"/>
                </a:solidFill>
                <a:latin typeface="Canva Sans Bold"/>
                <a:ea typeface="Canva Sans Bold"/>
                <a:cs typeface="Canva Sans Bold"/>
                <a:sym typeface="Canva Sans Bold"/>
              </a:rPr>
              <a:t>   </a:t>
            </a:r>
            <a:r>
              <a:rPr lang="en-US" sz="3071">
                <a:solidFill>
                  <a:srgbClr val="273384"/>
                </a:solidFill>
                <a:latin typeface="Canva Sans"/>
                <a:ea typeface="Canva Sans"/>
                <a:cs typeface="Canva Sans"/>
                <a:sym typeface="Canva Sans"/>
              </a:rPr>
              <a:t>5        Timestamp            2</a:t>
            </a:r>
          </a:p>
        </p:txBody>
      </p:sp>
      <p:sp>
        <p:nvSpPr>
          <p:cNvPr name="TextBox 6" id="6"/>
          <p:cNvSpPr txBox="true"/>
          <p:nvPr/>
        </p:nvSpPr>
        <p:spPr>
          <a:xfrm rot="0">
            <a:off x="8973243" y="2652731"/>
            <a:ext cx="8340090" cy="2717084"/>
          </a:xfrm>
          <a:prstGeom prst="rect">
            <a:avLst/>
          </a:prstGeom>
        </p:spPr>
        <p:txBody>
          <a:bodyPr anchor="t" rtlCol="false" tIns="0" lIns="0" bIns="0" rIns="0">
            <a:spAutoFit/>
          </a:bodyPr>
          <a:lstStyle/>
          <a:p>
            <a:pPr algn="l">
              <a:lnSpc>
                <a:spcPts val="6171"/>
              </a:lnSpc>
            </a:pPr>
            <a:r>
              <a:rPr lang="en-US" b="true" sz="3300">
                <a:solidFill>
                  <a:srgbClr val="273384"/>
                </a:solidFill>
                <a:latin typeface="Canva Sans Bold"/>
                <a:ea typeface="Canva Sans Bold"/>
                <a:cs typeface="Canva Sans Bold"/>
                <a:sym typeface="Canva Sans Bold"/>
              </a:rPr>
              <a:t>Details of events in UNSW-NB15 dataset:</a:t>
            </a:r>
          </a:p>
          <a:p>
            <a:pPr algn="l">
              <a:lnSpc>
                <a:spcPts val="3720"/>
              </a:lnSpc>
              <a:spcBef>
                <a:spcPct val="0"/>
              </a:spcBef>
            </a:pPr>
            <a:r>
              <a:rPr lang="en-US" sz="3100" u="sng">
                <a:solidFill>
                  <a:srgbClr val="273384"/>
                </a:solidFill>
                <a:latin typeface="Canva Sans"/>
                <a:ea typeface="Canva Sans"/>
                <a:cs typeface="Canva Sans"/>
                <a:sym typeface="Canva Sans"/>
              </a:rPr>
              <a:t>Name </a:t>
            </a:r>
            <a:r>
              <a:rPr lang="en-US" sz="3100">
                <a:solidFill>
                  <a:srgbClr val="273384"/>
                </a:solidFill>
                <a:latin typeface="Canva Sans"/>
                <a:ea typeface="Canva Sans"/>
                <a:cs typeface="Canva Sans"/>
                <a:sym typeface="Canva Sans"/>
              </a:rPr>
              <a:t>                                        </a:t>
            </a:r>
            <a:r>
              <a:rPr lang="en-US" sz="3100" u="sng">
                <a:solidFill>
                  <a:srgbClr val="273384"/>
                </a:solidFill>
                <a:latin typeface="Canva Sans"/>
                <a:ea typeface="Canva Sans"/>
                <a:cs typeface="Canva Sans"/>
                <a:sym typeface="Canva Sans"/>
              </a:rPr>
              <a:t>Count</a:t>
            </a:r>
          </a:p>
          <a:p>
            <a:pPr algn="l">
              <a:lnSpc>
                <a:spcPts val="3720"/>
              </a:lnSpc>
              <a:spcBef>
                <a:spcPct val="0"/>
              </a:spcBef>
            </a:pPr>
            <a:r>
              <a:rPr lang="en-US" sz="3100">
                <a:solidFill>
                  <a:srgbClr val="273384"/>
                </a:solidFill>
                <a:latin typeface="Canva Sans"/>
                <a:ea typeface="Canva Sans"/>
                <a:cs typeface="Canva Sans"/>
                <a:sym typeface="Canva Sans"/>
              </a:rPr>
              <a:t>Total Number of events     2540044</a:t>
            </a:r>
          </a:p>
          <a:p>
            <a:pPr algn="l">
              <a:lnSpc>
                <a:spcPts val="3720"/>
              </a:lnSpc>
              <a:spcBef>
                <a:spcPct val="0"/>
              </a:spcBef>
            </a:pPr>
            <a:r>
              <a:rPr lang="en-US" sz="3100">
                <a:solidFill>
                  <a:srgbClr val="273384"/>
                </a:solidFill>
                <a:latin typeface="Canva Sans"/>
                <a:ea typeface="Canva Sans"/>
                <a:cs typeface="Canva Sans"/>
                <a:sym typeface="Canva Sans"/>
              </a:rPr>
              <a:t>Normal                                     2218761</a:t>
            </a:r>
          </a:p>
          <a:p>
            <a:pPr algn="l">
              <a:lnSpc>
                <a:spcPts val="3720"/>
              </a:lnSpc>
              <a:spcBef>
                <a:spcPct val="0"/>
              </a:spcBef>
            </a:pPr>
            <a:r>
              <a:rPr lang="en-US" sz="3100">
                <a:solidFill>
                  <a:srgbClr val="273384"/>
                </a:solidFill>
                <a:latin typeface="Canva Sans"/>
                <a:ea typeface="Canva Sans"/>
                <a:cs typeface="Canva Sans"/>
                <a:sym typeface="Canva Sans"/>
              </a:rPr>
              <a:t>Attacks                                     321283</a:t>
            </a:r>
          </a:p>
        </p:txBody>
      </p:sp>
      <p:sp>
        <p:nvSpPr>
          <p:cNvPr name="TextBox 7" id="7"/>
          <p:cNvSpPr txBox="true"/>
          <p:nvPr/>
        </p:nvSpPr>
        <p:spPr>
          <a:xfrm rot="0">
            <a:off x="419138" y="6616919"/>
            <a:ext cx="16672560" cy="2710807"/>
          </a:xfrm>
          <a:prstGeom prst="rect">
            <a:avLst/>
          </a:prstGeom>
        </p:spPr>
        <p:txBody>
          <a:bodyPr anchor="t" rtlCol="false" tIns="0" lIns="0" bIns="0" rIns="0">
            <a:spAutoFit/>
          </a:bodyPr>
          <a:lstStyle/>
          <a:p>
            <a:pPr algn="just" marL="690968" indent="-345484" lvl="1">
              <a:lnSpc>
                <a:spcPts val="4800"/>
              </a:lnSpc>
              <a:buFont typeface="Arial"/>
              <a:buChar char="•"/>
            </a:pPr>
            <a:r>
              <a:rPr lang="en-US" b="true" sz="3200">
                <a:solidFill>
                  <a:srgbClr val="273384"/>
                </a:solidFill>
                <a:latin typeface="Canva Sans Bold"/>
                <a:ea typeface="Canva Sans Bold"/>
                <a:cs typeface="Canva Sans Bold"/>
                <a:sym typeface="Canva Sans Bold"/>
              </a:rPr>
              <a:t>The at</a:t>
            </a:r>
            <a:r>
              <a:rPr lang="en-US" b="true" sz="3200">
                <a:solidFill>
                  <a:srgbClr val="273384"/>
                </a:solidFill>
                <a:latin typeface="Canva Sans Bold"/>
                <a:ea typeface="Canva Sans Bold"/>
                <a:cs typeface="Canva Sans Bold"/>
                <a:sym typeface="Canva Sans Bold"/>
              </a:rPr>
              <a:t>tributes are mixed in nature with some being nominal, some being numeric and some taking on time-stamp values.</a:t>
            </a:r>
          </a:p>
          <a:p>
            <a:pPr algn="just" marL="690968" indent="-345484" lvl="1">
              <a:lnSpc>
                <a:spcPts val="3840"/>
              </a:lnSpc>
              <a:buFont typeface="Arial"/>
              <a:buChar char="•"/>
            </a:pPr>
            <a:r>
              <a:rPr lang="en-US" b="true" sz="3200">
                <a:solidFill>
                  <a:srgbClr val="273384"/>
                </a:solidFill>
                <a:latin typeface="Canva Sans Bold"/>
                <a:ea typeface="Canva Sans Bold"/>
                <a:cs typeface="Canva Sans Bold"/>
                <a:sym typeface="Canva Sans Bold"/>
              </a:rPr>
              <a:t>This dataset contains a total of 25,40,044 labelled instances, each being labelled either normal or attack. The distribution of connections across the two groups is presented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3056498">
            <a:off x="-3881063" y="2889362"/>
            <a:ext cx="7762126" cy="8630578"/>
          </a:xfrm>
          <a:custGeom>
            <a:avLst/>
            <a:gdLst/>
            <a:ahLst/>
            <a:cxnLst/>
            <a:rect r="r" b="b" t="t" l="l"/>
            <a:pathLst>
              <a:path h="8630578" w="7762126">
                <a:moveTo>
                  <a:pt x="0" y="0"/>
                </a:moveTo>
                <a:lnTo>
                  <a:pt x="7762126" y="0"/>
                </a:lnTo>
                <a:lnTo>
                  <a:pt x="7762126" y="8630578"/>
                </a:lnTo>
                <a:lnTo>
                  <a:pt x="0" y="8630578"/>
                </a:lnTo>
                <a:lnTo>
                  <a:pt x="0" y="0"/>
                </a:lnTo>
                <a:close/>
              </a:path>
            </a:pathLst>
          </a:custGeom>
          <a:blipFill>
            <a:blip r:embed="rId2"/>
            <a:stretch>
              <a:fillRect l="0" t="0" r="0" b="0"/>
            </a:stretch>
          </a:blipFill>
        </p:spPr>
      </p:sp>
      <p:sp>
        <p:nvSpPr>
          <p:cNvPr name="Freeform 3" id="3"/>
          <p:cNvSpPr/>
          <p:nvPr/>
        </p:nvSpPr>
        <p:spPr>
          <a:xfrm flipH="false" flipV="false" rot="-3056498">
            <a:off x="12457948" y="-2642927"/>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5198919" y="5597736"/>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98343" y="2864199"/>
            <a:ext cx="13445205" cy="3342961"/>
          </a:xfrm>
          <a:prstGeom prst="rect">
            <a:avLst/>
          </a:prstGeom>
        </p:spPr>
        <p:txBody>
          <a:bodyPr anchor="t" rtlCol="false" tIns="0" lIns="0" bIns="0" rIns="0">
            <a:spAutoFit/>
          </a:bodyPr>
          <a:lstStyle/>
          <a:p>
            <a:pPr algn="ctr">
              <a:lnSpc>
                <a:spcPts val="12969"/>
              </a:lnSpc>
            </a:pPr>
            <a:r>
              <a:rPr lang="en-US" b="true" sz="12592">
                <a:solidFill>
                  <a:srgbClr val="273384"/>
                </a:solidFill>
                <a:latin typeface="Eczar Bold"/>
                <a:ea typeface="Eczar Bold"/>
                <a:cs typeface="Eczar Bold"/>
                <a:sym typeface="Eczar Bold"/>
              </a:rPr>
              <a:t>Literature Survey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186312" y="-5088277"/>
            <a:ext cx="19078735" cy="6542500"/>
            <a:chOff x="0" y="0"/>
            <a:chExt cx="25438313" cy="8723334"/>
          </a:xfrm>
        </p:grpSpPr>
        <p:pic>
          <p:nvPicPr>
            <p:cNvPr name="Picture 3" id="3"/>
            <p:cNvPicPr>
              <a:picLocks noChangeAspect="true"/>
            </p:cNvPicPr>
            <p:nvPr/>
          </p:nvPicPr>
          <p:blipFill>
            <a:blip r:embed="rId2"/>
            <a:srcRect l="0" t="26946" r="0" b="26946"/>
            <a:stretch>
              <a:fillRect/>
            </a:stretch>
          </p:blipFill>
          <p:spPr>
            <a:xfrm flipH="false" flipV="false">
              <a:off x="0" y="0"/>
              <a:ext cx="25438313" cy="8723334"/>
            </a:xfrm>
            <a:prstGeom prst="rect">
              <a:avLst/>
            </a:prstGeom>
          </p:spPr>
        </p:pic>
      </p:grpSp>
      <p:sp>
        <p:nvSpPr>
          <p:cNvPr name="TextBox 4" id="4"/>
          <p:cNvSpPr txBox="true"/>
          <p:nvPr/>
        </p:nvSpPr>
        <p:spPr>
          <a:xfrm rot="0">
            <a:off x="1863770" y="120723"/>
            <a:ext cx="13300964" cy="1333500"/>
          </a:xfrm>
          <a:prstGeom prst="rect">
            <a:avLst/>
          </a:prstGeom>
        </p:spPr>
        <p:txBody>
          <a:bodyPr anchor="t" rtlCol="false" tIns="0" lIns="0" bIns="0" rIns="0">
            <a:spAutoFit/>
          </a:bodyPr>
          <a:lstStyle/>
          <a:p>
            <a:pPr algn="l" marL="0" indent="0" lvl="0">
              <a:lnSpc>
                <a:spcPts val="10559"/>
              </a:lnSpc>
              <a:spcBef>
                <a:spcPct val="0"/>
              </a:spcBef>
            </a:pPr>
            <a:r>
              <a:rPr lang="en-US" b="true" sz="8799">
                <a:solidFill>
                  <a:srgbClr val="273384"/>
                </a:solidFill>
                <a:latin typeface="Eczar Bold"/>
                <a:ea typeface="Eczar Bold"/>
                <a:cs typeface="Eczar Bold"/>
                <a:sym typeface="Eczar Bold"/>
              </a:rPr>
              <a:t>Research Papers</a:t>
            </a:r>
          </a:p>
        </p:txBody>
      </p:sp>
      <p:sp>
        <p:nvSpPr>
          <p:cNvPr name="TextBox 5" id="5"/>
          <p:cNvSpPr txBox="true"/>
          <p:nvPr/>
        </p:nvSpPr>
        <p:spPr>
          <a:xfrm rot="0">
            <a:off x="760307" y="3371511"/>
            <a:ext cx="14404426" cy="1543658"/>
          </a:xfrm>
          <a:prstGeom prst="rect">
            <a:avLst/>
          </a:prstGeom>
        </p:spPr>
        <p:txBody>
          <a:bodyPr anchor="t" rtlCol="false" tIns="0" lIns="0" bIns="0" rIns="0">
            <a:spAutoFit/>
          </a:bodyPr>
          <a:lstStyle/>
          <a:p>
            <a:pPr algn="just">
              <a:lnSpc>
                <a:spcPts val="4155"/>
              </a:lnSpc>
            </a:pPr>
            <a:r>
              <a:rPr lang="en-US" sz="2968" b="true">
                <a:solidFill>
                  <a:srgbClr val="000000"/>
                </a:solidFill>
                <a:latin typeface="Canva Sans Bold"/>
                <a:ea typeface="Canva Sans Bold"/>
                <a:cs typeface="Canva Sans Bold"/>
                <a:sym typeface="Canva Sans Bold"/>
              </a:rPr>
              <a:t>Problems Ad</a:t>
            </a:r>
            <a:r>
              <a:rPr lang="en-US" sz="2968" b="true">
                <a:solidFill>
                  <a:srgbClr val="000000"/>
                </a:solidFill>
                <a:latin typeface="Canva Sans Bold"/>
                <a:ea typeface="Canva Sans Bold"/>
                <a:cs typeface="Canva Sans Bold"/>
                <a:sym typeface="Canva Sans Bold"/>
              </a:rPr>
              <a:t>dressed:</a:t>
            </a:r>
          </a:p>
          <a:p>
            <a:pPr algn="just">
              <a:lnSpc>
                <a:spcPts val="4155"/>
              </a:lnSpc>
            </a:pPr>
            <a:r>
              <a:rPr lang="en-US" sz="2968">
                <a:solidFill>
                  <a:srgbClr val="000000"/>
                </a:solidFill>
                <a:latin typeface="Canva Sans"/>
                <a:ea typeface="Canva Sans"/>
                <a:cs typeface="Canva Sans"/>
                <a:sym typeface="Canva Sans"/>
              </a:rPr>
              <a:t>Vulnerabilities of IoT networks to malicious attacks across various domains</a:t>
            </a:r>
          </a:p>
          <a:p>
            <a:pPr algn="just">
              <a:lnSpc>
                <a:spcPts val="4155"/>
              </a:lnSpc>
            </a:pPr>
          </a:p>
        </p:txBody>
      </p:sp>
      <p:sp>
        <p:nvSpPr>
          <p:cNvPr name="TextBox 6" id="6"/>
          <p:cNvSpPr txBox="true"/>
          <p:nvPr/>
        </p:nvSpPr>
        <p:spPr>
          <a:xfrm rot="0">
            <a:off x="0" y="1748574"/>
            <a:ext cx="18022528" cy="1000125"/>
          </a:xfrm>
          <a:prstGeom prst="rect">
            <a:avLst/>
          </a:prstGeom>
        </p:spPr>
        <p:txBody>
          <a:bodyPr anchor="t" rtlCol="false" tIns="0" lIns="0" bIns="0" rIns="0">
            <a:spAutoFit/>
          </a:bodyPr>
          <a:lstStyle/>
          <a:p>
            <a:pPr algn="ctr">
              <a:lnSpc>
                <a:spcPts val="3960"/>
              </a:lnSpc>
              <a:spcBef>
                <a:spcPct val="0"/>
              </a:spcBef>
            </a:pPr>
            <a:r>
              <a:rPr lang="en-US" b="true" sz="3300">
                <a:solidFill>
                  <a:srgbClr val="000000"/>
                </a:solidFill>
                <a:latin typeface="Eczar Bold"/>
                <a:ea typeface="Eczar Bold"/>
                <a:cs typeface="Eczar Bold"/>
                <a:sym typeface="Eczar Bold"/>
              </a:rPr>
              <a:t>1.</a:t>
            </a:r>
            <a:r>
              <a:rPr lang="en-US" b="true" sz="3300">
                <a:solidFill>
                  <a:srgbClr val="000000"/>
                </a:solidFill>
                <a:latin typeface="Eczar Bold"/>
                <a:ea typeface="Eczar Bold"/>
                <a:cs typeface="Eczar Bold"/>
                <a:sym typeface="Eczar Bold"/>
              </a:rPr>
              <a:t>Detecting Cybersecurity Attacks in Internet of Things Using Artificial Intelligence Methods</a:t>
            </a:r>
          </a:p>
        </p:txBody>
      </p:sp>
      <p:sp>
        <p:nvSpPr>
          <p:cNvPr name="TextBox 7" id="7"/>
          <p:cNvSpPr txBox="true"/>
          <p:nvPr/>
        </p:nvSpPr>
        <p:spPr>
          <a:xfrm rot="0">
            <a:off x="760307" y="4858019"/>
            <a:ext cx="8940070" cy="1543658"/>
          </a:xfrm>
          <a:prstGeom prst="rect">
            <a:avLst/>
          </a:prstGeom>
        </p:spPr>
        <p:txBody>
          <a:bodyPr anchor="t" rtlCol="false" tIns="0" lIns="0" bIns="0" rIns="0">
            <a:spAutoFit/>
          </a:bodyPr>
          <a:lstStyle/>
          <a:p>
            <a:pPr algn="just">
              <a:lnSpc>
                <a:spcPts val="4155"/>
              </a:lnSpc>
            </a:pPr>
            <a:r>
              <a:rPr lang="en-US" sz="2968" b="true">
                <a:solidFill>
                  <a:srgbClr val="000000"/>
                </a:solidFill>
                <a:latin typeface="Canva Sans Bold"/>
                <a:ea typeface="Canva Sans Bold"/>
                <a:cs typeface="Canva Sans Bold"/>
                <a:sym typeface="Canva Sans Bold"/>
              </a:rPr>
              <a:t>Techniques </a:t>
            </a:r>
            <a:r>
              <a:rPr lang="en-US" sz="2968" b="true">
                <a:solidFill>
                  <a:srgbClr val="000000"/>
                </a:solidFill>
                <a:latin typeface="Canva Sans Bold"/>
                <a:ea typeface="Canva Sans Bold"/>
                <a:cs typeface="Canva Sans Bold"/>
                <a:sym typeface="Canva Sans Bold"/>
              </a:rPr>
              <a:t>Used:</a:t>
            </a:r>
          </a:p>
          <a:p>
            <a:pPr algn="just">
              <a:lnSpc>
                <a:spcPts val="4155"/>
              </a:lnSpc>
            </a:pPr>
            <a:r>
              <a:rPr lang="en-US" sz="2968">
                <a:solidFill>
                  <a:srgbClr val="000000"/>
                </a:solidFill>
                <a:latin typeface="Canva Sans"/>
                <a:ea typeface="Canva Sans"/>
                <a:cs typeface="Canva Sans"/>
                <a:sym typeface="Canva Sans"/>
              </a:rPr>
              <a:t>SVM, SVR, DT, RF, NB, LR, KNN, fuzzy algorithms</a:t>
            </a:r>
          </a:p>
          <a:p>
            <a:pPr algn="just">
              <a:lnSpc>
                <a:spcPts val="4155"/>
              </a:lnSpc>
            </a:pPr>
          </a:p>
        </p:txBody>
      </p:sp>
      <p:sp>
        <p:nvSpPr>
          <p:cNvPr name="TextBox 8" id="8"/>
          <p:cNvSpPr txBox="true"/>
          <p:nvPr/>
        </p:nvSpPr>
        <p:spPr>
          <a:xfrm rot="0">
            <a:off x="760307" y="6210922"/>
            <a:ext cx="10720125" cy="1543658"/>
          </a:xfrm>
          <a:prstGeom prst="rect">
            <a:avLst/>
          </a:prstGeom>
        </p:spPr>
        <p:txBody>
          <a:bodyPr anchor="t" rtlCol="false" tIns="0" lIns="0" bIns="0" rIns="0">
            <a:spAutoFit/>
          </a:bodyPr>
          <a:lstStyle/>
          <a:p>
            <a:pPr algn="just">
              <a:lnSpc>
                <a:spcPts val="4155"/>
              </a:lnSpc>
            </a:pPr>
            <a:r>
              <a:rPr lang="en-US" sz="2968" b="true">
                <a:solidFill>
                  <a:srgbClr val="000000"/>
                </a:solidFill>
                <a:latin typeface="Canva Sans Bold"/>
                <a:ea typeface="Canva Sans Bold"/>
                <a:cs typeface="Canva Sans Bold"/>
                <a:sym typeface="Canva Sans Bold"/>
              </a:rPr>
              <a:t>Implementation </a:t>
            </a:r>
            <a:r>
              <a:rPr lang="en-US" sz="2968" b="true">
                <a:solidFill>
                  <a:srgbClr val="000000"/>
                </a:solidFill>
                <a:latin typeface="Canva Sans Bold"/>
                <a:ea typeface="Canva Sans Bold"/>
                <a:cs typeface="Canva Sans Bold"/>
                <a:sym typeface="Canva Sans Bold"/>
              </a:rPr>
              <a:t>and Results:</a:t>
            </a:r>
          </a:p>
          <a:p>
            <a:pPr algn="just">
              <a:lnSpc>
                <a:spcPts val="4155"/>
              </a:lnSpc>
            </a:pPr>
            <a:r>
              <a:rPr lang="en-US" sz="2968">
                <a:solidFill>
                  <a:srgbClr val="000000"/>
                </a:solidFill>
                <a:latin typeface="Canva Sans"/>
                <a:ea typeface="Canva Sans"/>
                <a:cs typeface="Canva Sans"/>
                <a:sym typeface="Canva Sans"/>
              </a:rPr>
              <a:t>ML methods like RF and DNN enhance anomaly detection.</a:t>
            </a:r>
          </a:p>
          <a:p>
            <a:pPr algn="just">
              <a:lnSpc>
                <a:spcPts val="4155"/>
              </a:lnSpc>
            </a:pPr>
          </a:p>
        </p:txBody>
      </p:sp>
      <p:sp>
        <p:nvSpPr>
          <p:cNvPr name="TextBox 9" id="9"/>
          <p:cNvSpPr txBox="true"/>
          <p:nvPr/>
        </p:nvSpPr>
        <p:spPr>
          <a:xfrm rot="0">
            <a:off x="760307" y="7697430"/>
            <a:ext cx="14818393" cy="1023023"/>
          </a:xfrm>
          <a:prstGeom prst="rect">
            <a:avLst/>
          </a:prstGeom>
        </p:spPr>
        <p:txBody>
          <a:bodyPr anchor="t" rtlCol="false" tIns="0" lIns="0" bIns="0" rIns="0">
            <a:spAutoFit/>
          </a:bodyPr>
          <a:lstStyle/>
          <a:p>
            <a:pPr algn="just">
              <a:lnSpc>
                <a:spcPts val="4155"/>
              </a:lnSpc>
            </a:pPr>
            <a:r>
              <a:rPr lang="en-US" sz="2968" b="true">
                <a:solidFill>
                  <a:srgbClr val="000000"/>
                </a:solidFill>
                <a:latin typeface="Canva Sans Bold"/>
                <a:ea typeface="Canva Sans Bold"/>
                <a:cs typeface="Canva Sans Bold"/>
                <a:sym typeface="Canva Sans Bold"/>
              </a:rPr>
              <a:t>Limitations/ Future Scope:</a:t>
            </a:r>
          </a:p>
          <a:p>
            <a:pPr algn="just">
              <a:lnSpc>
                <a:spcPts val="4155"/>
              </a:lnSpc>
            </a:pPr>
            <a:r>
              <a:rPr lang="en-US" sz="2968">
                <a:solidFill>
                  <a:srgbClr val="000000"/>
                </a:solidFill>
                <a:latin typeface="Canva Sans"/>
                <a:ea typeface="Canva Sans"/>
                <a:cs typeface="Canva Sans"/>
                <a:sym typeface="Canva Sans"/>
              </a:rPr>
              <a:t>To achieve better performance, combine multiple models to obtain high accuracy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DAF_jBQeL-Y</dc:identifier>
  <dcterms:modified xsi:type="dcterms:W3CDTF">2011-08-01T06:04:30Z</dcterms:modified>
  <cp:revision>1</cp:revision>
  <dc:title>Smart Defend : Strengthening IoT Security with Advanced Machine Learning Techniques</dc:title>
</cp:coreProperties>
</file>